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hart28.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Override PartName="/ppt/charts/chart35.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2" r:id="rId2"/>
    <p:sldId id="263" r:id="rId3"/>
    <p:sldId id="298" r:id="rId4"/>
    <p:sldId id="299" r:id="rId5"/>
    <p:sldId id="271" r:id="rId6"/>
    <p:sldId id="320" r:id="rId7"/>
    <p:sldId id="325" r:id="rId8"/>
    <p:sldId id="273" r:id="rId9"/>
    <p:sldId id="301" r:id="rId10"/>
    <p:sldId id="302" r:id="rId11"/>
    <p:sldId id="326" r:id="rId12"/>
    <p:sldId id="327" r:id="rId13"/>
    <p:sldId id="277" r:id="rId14"/>
    <p:sldId id="304" r:id="rId15"/>
    <p:sldId id="305" r:id="rId16"/>
    <p:sldId id="328" r:id="rId17"/>
    <p:sldId id="329" r:id="rId18"/>
    <p:sldId id="281" r:id="rId19"/>
    <p:sldId id="307" r:id="rId20"/>
    <p:sldId id="308" r:id="rId21"/>
    <p:sldId id="330" r:id="rId22"/>
    <p:sldId id="331" r:id="rId23"/>
    <p:sldId id="285" r:id="rId24"/>
    <p:sldId id="310" r:id="rId25"/>
    <p:sldId id="311" r:id="rId26"/>
    <p:sldId id="332" r:id="rId27"/>
    <p:sldId id="333" r:id="rId28"/>
    <p:sldId id="289" r:id="rId29"/>
    <p:sldId id="313" r:id="rId30"/>
    <p:sldId id="314" r:id="rId31"/>
    <p:sldId id="334" r:id="rId32"/>
    <p:sldId id="335" r:id="rId33"/>
    <p:sldId id="293" r:id="rId34"/>
    <p:sldId id="316" r:id="rId35"/>
    <p:sldId id="317" r:id="rId36"/>
    <p:sldId id="336" r:id="rId37"/>
    <p:sldId id="337" r:id="rId38"/>
    <p:sldId id="338" r:id="rId39"/>
    <p:sldId id="268" r:id="rId40"/>
    <p:sldId id="297" r:id="rId4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nico\Desktop\2019\SIPOT\graficas%20SIPO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REPORTES</a:t>
            </a:r>
            <a:r>
              <a:rPr lang="es-MX" baseline="0" dirty="0" smtClean="0"/>
              <a:t> ATENDIDOS</a:t>
            </a:r>
            <a:endParaRPr lang="es-MX" dirty="0"/>
          </a:p>
        </c:rich>
      </c:tx>
      <c:layout/>
    </c:title>
    <c:plotArea>
      <c:layout/>
      <c:barChart>
        <c:barDir val="col"/>
        <c:grouping val="clustered"/>
        <c:ser>
          <c:idx val="0"/>
          <c:order val="0"/>
          <c:tx>
            <c:strRef>
              <c:f>GRAFICAS!$B$4</c:f>
              <c:strCache>
                <c:ptCount val="1"/>
                <c:pt idx="0">
                  <c:v>2015</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GRAFICAS!$C$4:$N$4</c:f>
              <c:numCache>
                <c:formatCode>General</c:formatCode>
                <c:ptCount val="12"/>
                <c:pt idx="9">
                  <c:v>6231</c:v>
                </c:pt>
                <c:pt idx="10" formatCode="#,##0">
                  <c:v>5616</c:v>
                </c:pt>
                <c:pt idx="11" formatCode="#,##0">
                  <c:v>6275</c:v>
                </c:pt>
              </c:numCache>
            </c:numRef>
          </c:val>
        </c:ser>
        <c:ser>
          <c:idx val="1"/>
          <c:order val="1"/>
          <c:tx>
            <c:strRef>
              <c:f>GRAFICAS!$B$5</c:f>
              <c:strCache>
                <c:ptCount val="1"/>
                <c:pt idx="0">
                  <c:v>2016</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GRAFICAS!$C$5:$N$5</c:f>
              <c:numCache>
                <c:formatCode>General</c:formatCode>
                <c:ptCount val="12"/>
                <c:pt idx="0">
                  <c:v>5643</c:v>
                </c:pt>
                <c:pt idx="1">
                  <c:v>6505</c:v>
                </c:pt>
                <c:pt idx="2">
                  <c:v>6814</c:v>
                </c:pt>
                <c:pt idx="3">
                  <c:v>7127</c:v>
                </c:pt>
                <c:pt idx="4" formatCode="#,##0">
                  <c:v>7210</c:v>
                </c:pt>
                <c:pt idx="5" formatCode="#,##0">
                  <c:v>7415</c:v>
                </c:pt>
                <c:pt idx="6" formatCode="#,##0">
                  <c:v>7490</c:v>
                </c:pt>
                <c:pt idx="7">
                  <c:v>6792</c:v>
                </c:pt>
                <c:pt idx="8" formatCode="#,##0">
                  <c:v>6859</c:v>
                </c:pt>
                <c:pt idx="9">
                  <c:v>7570</c:v>
                </c:pt>
                <c:pt idx="10" formatCode="#,##0">
                  <c:v>7212</c:v>
                </c:pt>
                <c:pt idx="11" formatCode="#,##0">
                  <c:v>7054</c:v>
                </c:pt>
              </c:numCache>
            </c:numRef>
          </c:val>
        </c:ser>
        <c:ser>
          <c:idx val="2"/>
          <c:order val="2"/>
          <c:tx>
            <c:strRef>
              <c:f>GRAFICAS!$B$6</c:f>
              <c:strCache>
                <c:ptCount val="1"/>
                <c:pt idx="0">
                  <c:v>2017</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GRAFICAS!$C$6:$N$6</c:f>
              <c:numCache>
                <c:formatCode>General</c:formatCode>
                <c:ptCount val="12"/>
                <c:pt idx="0">
                  <c:v>6850</c:v>
                </c:pt>
                <c:pt idx="1">
                  <c:v>7628</c:v>
                </c:pt>
                <c:pt idx="2">
                  <c:v>9646</c:v>
                </c:pt>
                <c:pt idx="3">
                  <c:v>12667</c:v>
                </c:pt>
                <c:pt idx="4" formatCode="#,##0">
                  <c:v>13330</c:v>
                </c:pt>
                <c:pt idx="5" formatCode="#,##0">
                  <c:v>9614</c:v>
                </c:pt>
                <c:pt idx="6" formatCode="#,##0">
                  <c:v>8308</c:v>
                </c:pt>
                <c:pt idx="7">
                  <c:v>7655</c:v>
                </c:pt>
                <c:pt idx="8" formatCode="#,##0">
                  <c:v>6852</c:v>
                </c:pt>
                <c:pt idx="9">
                  <c:v>6563</c:v>
                </c:pt>
                <c:pt idx="10" formatCode="#,##0">
                  <c:v>6740</c:v>
                </c:pt>
                <c:pt idx="11" formatCode="#,##0">
                  <c:v>5991</c:v>
                </c:pt>
              </c:numCache>
            </c:numRef>
          </c:val>
        </c:ser>
        <c:ser>
          <c:idx val="3"/>
          <c:order val="3"/>
          <c:tx>
            <c:strRef>
              <c:f>GRAFICAS!$B$7</c:f>
              <c:strCache>
                <c:ptCount val="1"/>
                <c:pt idx="0">
                  <c:v>2018</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GRAFICAS!$C$7:$N$7</c:f>
              <c:numCache>
                <c:formatCode>General</c:formatCode>
                <c:ptCount val="12"/>
                <c:pt idx="0">
                  <c:v>6305</c:v>
                </c:pt>
                <c:pt idx="1">
                  <c:v>6459</c:v>
                </c:pt>
                <c:pt idx="2">
                  <c:v>7529</c:v>
                </c:pt>
                <c:pt idx="3">
                  <c:v>7211</c:v>
                </c:pt>
                <c:pt idx="4" formatCode="#,##0">
                  <c:v>7648</c:v>
                </c:pt>
                <c:pt idx="5" formatCode="#,##0">
                  <c:v>7426</c:v>
                </c:pt>
                <c:pt idx="6" formatCode="#,##0">
                  <c:v>8499</c:v>
                </c:pt>
                <c:pt idx="7">
                  <c:v>9022</c:v>
                </c:pt>
                <c:pt idx="8" formatCode="#,##0">
                  <c:v>8966</c:v>
                </c:pt>
                <c:pt idx="9">
                  <c:v>10335</c:v>
                </c:pt>
                <c:pt idx="10" formatCode="#,##0">
                  <c:v>7700</c:v>
                </c:pt>
                <c:pt idx="11" formatCode="#,##0">
                  <c:v>8052</c:v>
                </c:pt>
              </c:numCache>
            </c:numRef>
          </c:val>
        </c:ser>
        <c:axId val="75585024"/>
        <c:axId val="75586560"/>
      </c:barChart>
      <c:catAx>
        <c:axId val="75585024"/>
        <c:scaling>
          <c:orientation val="minMax"/>
        </c:scaling>
        <c:axPos val="b"/>
        <c:majorTickMark val="none"/>
        <c:tickLblPos val="nextTo"/>
        <c:crossAx val="75586560"/>
        <c:crosses val="autoZero"/>
        <c:auto val="1"/>
        <c:lblAlgn val="ctr"/>
        <c:lblOffset val="100"/>
      </c:catAx>
      <c:valAx>
        <c:axId val="75586560"/>
        <c:scaling>
          <c:orientation val="minMax"/>
        </c:scaling>
        <c:axPos val="l"/>
        <c:majorGridlines/>
        <c:numFmt formatCode="General" sourceLinked="1"/>
        <c:majorTickMark val="none"/>
        <c:tickLblPos val="nextTo"/>
        <c:crossAx val="75585024"/>
        <c:crosses val="autoZero"/>
        <c:crossBetween val="between"/>
      </c:valAx>
      <c:dTable>
        <c:showHorzBorder val="1"/>
        <c:showVertBorder val="1"/>
        <c:showOutline val="1"/>
        <c:showKeys val="1"/>
      </c:dTable>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a:t>REVISIÓN DE PERSONAS</a:t>
            </a:r>
            <a:endParaRPr lang="es-MX"/>
          </a:p>
          <a:p>
            <a:pPr>
              <a:defRPr/>
            </a:pPr>
            <a:r>
              <a:rPr lang="es-MX" sz="1800" b="1" i="0" baseline="0"/>
              <a:t>TRIMESTRAL</a:t>
            </a:r>
          </a:p>
          <a:p>
            <a:pPr>
              <a:defRPr/>
            </a:pPr>
            <a:endParaRPr lang="es-MX"/>
          </a:p>
        </c:rich>
      </c:tx>
    </c:title>
    <c:plotArea>
      <c:layout/>
      <c:barChart>
        <c:barDir val="col"/>
        <c:grouping val="clustered"/>
        <c:ser>
          <c:idx val="0"/>
          <c:order val="0"/>
          <c:tx>
            <c:strRef>
              <c:f>'REVISIOND DE PERSONAS'!$A$36</c:f>
              <c:strCache>
                <c:ptCount val="1"/>
                <c:pt idx="0">
                  <c:v>2015</c:v>
                </c:pt>
              </c:strCache>
            </c:strRef>
          </c:tx>
          <c:cat>
            <c:strRef>
              <c:f>'REVISIOND DE PERSONAS'!$B$35:$D$35</c:f>
              <c:strCache>
                <c:ptCount val="3"/>
                <c:pt idx="0">
                  <c:v>OCT</c:v>
                </c:pt>
                <c:pt idx="1">
                  <c:v>NOV</c:v>
                </c:pt>
                <c:pt idx="2">
                  <c:v>DIC</c:v>
                </c:pt>
              </c:strCache>
            </c:strRef>
          </c:cat>
          <c:val>
            <c:numRef>
              <c:f>'REVISIOND DE PERSONAS'!$B$36:$D$36</c:f>
              <c:numCache>
                <c:formatCode>General</c:formatCode>
                <c:ptCount val="3"/>
                <c:pt idx="0">
                  <c:v>962</c:v>
                </c:pt>
                <c:pt idx="1">
                  <c:v>784</c:v>
                </c:pt>
                <c:pt idx="2">
                  <c:v>725</c:v>
                </c:pt>
              </c:numCache>
            </c:numRef>
          </c:val>
        </c:ser>
        <c:ser>
          <c:idx val="1"/>
          <c:order val="1"/>
          <c:tx>
            <c:strRef>
              <c:f>'REVISIOND DE PERSONAS'!$A$37</c:f>
              <c:strCache>
                <c:ptCount val="1"/>
                <c:pt idx="0">
                  <c:v>2016</c:v>
                </c:pt>
              </c:strCache>
            </c:strRef>
          </c:tx>
          <c:cat>
            <c:strRef>
              <c:f>'REVISIOND DE PERSONAS'!$B$35:$D$35</c:f>
              <c:strCache>
                <c:ptCount val="3"/>
                <c:pt idx="0">
                  <c:v>OCT</c:v>
                </c:pt>
                <c:pt idx="1">
                  <c:v>NOV</c:v>
                </c:pt>
                <c:pt idx="2">
                  <c:v>DIC</c:v>
                </c:pt>
              </c:strCache>
            </c:strRef>
          </c:cat>
          <c:val>
            <c:numRef>
              <c:f>'REVISIOND DE PERSONAS'!$B$37:$D$37</c:f>
              <c:numCache>
                <c:formatCode>General</c:formatCode>
                <c:ptCount val="3"/>
                <c:pt idx="0">
                  <c:v>1345</c:v>
                </c:pt>
                <c:pt idx="1">
                  <c:v>691</c:v>
                </c:pt>
                <c:pt idx="2">
                  <c:v>949</c:v>
                </c:pt>
              </c:numCache>
            </c:numRef>
          </c:val>
        </c:ser>
        <c:ser>
          <c:idx val="2"/>
          <c:order val="2"/>
          <c:tx>
            <c:strRef>
              <c:f>'REVISIOND DE PERSONAS'!$A$38</c:f>
              <c:strCache>
                <c:ptCount val="1"/>
                <c:pt idx="0">
                  <c:v>2017</c:v>
                </c:pt>
              </c:strCache>
            </c:strRef>
          </c:tx>
          <c:cat>
            <c:strRef>
              <c:f>'REVISIOND DE PERSONAS'!$B$35:$D$35</c:f>
              <c:strCache>
                <c:ptCount val="3"/>
                <c:pt idx="0">
                  <c:v>OCT</c:v>
                </c:pt>
                <c:pt idx="1">
                  <c:v>NOV</c:v>
                </c:pt>
                <c:pt idx="2">
                  <c:v>DIC</c:v>
                </c:pt>
              </c:strCache>
            </c:strRef>
          </c:cat>
          <c:val>
            <c:numRef>
              <c:f>'REVISIOND DE PERSONAS'!$B$38:$D$38</c:f>
              <c:numCache>
                <c:formatCode>General</c:formatCode>
                <c:ptCount val="3"/>
                <c:pt idx="0">
                  <c:v>310</c:v>
                </c:pt>
                <c:pt idx="1">
                  <c:v>287</c:v>
                </c:pt>
                <c:pt idx="2">
                  <c:v>324</c:v>
                </c:pt>
              </c:numCache>
            </c:numRef>
          </c:val>
        </c:ser>
        <c:ser>
          <c:idx val="3"/>
          <c:order val="3"/>
          <c:tx>
            <c:strRef>
              <c:f>'REVISIOND DE PERSONAS'!$A$39</c:f>
              <c:strCache>
                <c:ptCount val="1"/>
                <c:pt idx="0">
                  <c:v>2018</c:v>
                </c:pt>
              </c:strCache>
            </c:strRef>
          </c:tx>
          <c:cat>
            <c:strRef>
              <c:f>'REVISIOND DE PERSONAS'!$B$35:$D$35</c:f>
              <c:strCache>
                <c:ptCount val="3"/>
                <c:pt idx="0">
                  <c:v>OCT</c:v>
                </c:pt>
                <c:pt idx="1">
                  <c:v>NOV</c:v>
                </c:pt>
                <c:pt idx="2">
                  <c:v>DIC</c:v>
                </c:pt>
              </c:strCache>
            </c:strRef>
          </c:cat>
          <c:val>
            <c:numRef>
              <c:f>'REVISIOND DE PERSONAS'!$B$39:$D$39</c:f>
              <c:numCache>
                <c:formatCode>General</c:formatCode>
                <c:ptCount val="3"/>
                <c:pt idx="0">
                  <c:v>435</c:v>
                </c:pt>
                <c:pt idx="1">
                  <c:v>396</c:v>
                </c:pt>
                <c:pt idx="2">
                  <c:v>264</c:v>
                </c:pt>
              </c:numCache>
            </c:numRef>
          </c:val>
        </c:ser>
        <c:dLbls>
          <c:showVal val="1"/>
        </c:dLbls>
        <c:overlap val="-25"/>
        <c:axId val="88612224"/>
        <c:axId val="88630400"/>
      </c:barChart>
      <c:catAx>
        <c:axId val="88612224"/>
        <c:scaling>
          <c:orientation val="minMax"/>
        </c:scaling>
        <c:axPos val="b"/>
        <c:numFmt formatCode="General" sourceLinked="1"/>
        <c:majorTickMark val="none"/>
        <c:tickLblPos val="nextTo"/>
        <c:crossAx val="88630400"/>
        <c:crosses val="autoZero"/>
        <c:auto val="1"/>
        <c:lblAlgn val="ctr"/>
        <c:lblOffset val="100"/>
      </c:catAx>
      <c:valAx>
        <c:axId val="88630400"/>
        <c:scaling>
          <c:orientation val="minMax"/>
        </c:scaling>
        <c:delete val="1"/>
        <c:axPos val="l"/>
        <c:numFmt formatCode="General" sourceLinked="1"/>
        <c:tickLblPos val="none"/>
        <c:crossAx val="88612224"/>
        <c:crosses val="autoZero"/>
        <c:crossBetween val="between"/>
      </c:valAx>
    </c:plotArea>
    <c:legend>
      <c:legendPos val="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VEHÍCULOS </a:t>
            </a:r>
          </a:p>
          <a:p>
            <a:pPr>
              <a:defRPr/>
            </a:pPr>
            <a:r>
              <a:rPr lang="es-MX" baseline="0" dirty="0" smtClean="0"/>
              <a:t>ANUAL</a:t>
            </a:r>
            <a:endParaRPr lang="es-MX" dirty="0"/>
          </a:p>
        </c:rich>
      </c:tx>
    </c:title>
    <c:plotArea>
      <c:layout/>
      <c:barChart>
        <c:barDir val="col"/>
        <c:grouping val="clustered"/>
        <c:ser>
          <c:idx val="0"/>
          <c:order val="0"/>
          <c:tx>
            <c:strRef>
              <c:f>GRAFICAS!$B$46</c:f>
              <c:strCache>
                <c:ptCount val="1"/>
                <c:pt idx="0">
                  <c:v>2015</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GRAFICAS!$C$46:$N$46</c:f>
              <c:numCache>
                <c:formatCode>General</c:formatCode>
                <c:ptCount val="12"/>
                <c:pt idx="0">
                  <c:v>3736</c:v>
                </c:pt>
                <c:pt idx="1">
                  <c:v>3262</c:v>
                </c:pt>
                <c:pt idx="2">
                  <c:v>2951</c:v>
                </c:pt>
                <c:pt idx="3">
                  <c:v>2407</c:v>
                </c:pt>
                <c:pt idx="4">
                  <c:v>2480</c:v>
                </c:pt>
                <c:pt idx="5">
                  <c:v>3598</c:v>
                </c:pt>
                <c:pt idx="6">
                  <c:v>4536</c:v>
                </c:pt>
                <c:pt idx="7">
                  <c:v>3185</c:v>
                </c:pt>
                <c:pt idx="8">
                  <c:v>3108</c:v>
                </c:pt>
                <c:pt idx="9">
                  <c:v>1526</c:v>
                </c:pt>
                <c:pt idx="10">
                  <c:v>1619</c:v>
                </c:pt>
                <c:pt idx="11">
                  <c:v>3875</c:v>
                </c:pt>
              </c:numCache>
            </c:numRef>
          </c:val>
        </c:ser>
        <c:ser>
          <c:idx val="1"/>
          <c:order val="1"/>
          <c:tx>
            <c:strRef>
              <c:f>GRAFICAS!$B$47</c:f>
              <c:strCache>
                <c:ptCount val="1"/>
                <c:pt idx="0">
                  <c:v>2016</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GRAFICAS!$C$47:$N$47</c:f>
              <c:numCache>
                <c:formatCode>General</c:formatCode>
                <c:ptCount val="12"/>
                <c:pt idx="0">
                  <c:v>4016</c:v>
                </c:pt>
                <c:pt idx="1">
                  <c:v>3557</c:v>
                </c:pt>
                <c:pt idx="2">
                  <c:v>770</c:v>
                </c:pt>
                <c:pt idx="3">
                  <c:v>70</c:v>
                </c:pt>
                <c:pt idx="4">
                  <c:v>518</c:v>
                </c:pt>
                <c:pt idx="5">
                  <c:v>705</c:v>
                </c:pt>
                <c:pt idx="6">
                  <c:v>1444</c:v>
                </c:pt>
                <c:pt idx="7">
                  <c:v>944</c:v>
                </c:pt>
                <c:pt idx="8">
                  <c:v>914</c:v>
                </c:pt>
                <c:pt idx="9">
                  <c:v>2669</c:v>
                </c:pt>
                <c:pt idx="10">
                  <c:v>1368</c:v>
                </c:pt>
                <c:pt idx="11">
                  <c:v>3975</c:v>
                </c:pt>
              </c:numCache>
            </c:numRef>
          </c:val>
        </c:ser>
        <c:ser>
          <c:idx val="2"/>
          <c:order val="2"/>
          <c:tx>
            <c:strRef>
              <c:f>GRAFICAS!$B$48</c:f>
              <c:strCache>
                <c:ptCount val="1"/>
                <c:pt idx="0">
                  <c:v>2017</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GRAFICAS!$C$48:$N$48</c:f>
              <c:numCache>
                <c:formatCode>General</c:formatCode>
                <c:ptCount val="12"/>
                <c:pt idx="0">
                  <c:v>4509</c:v>
                </c:pt>
                <c:pt idx="1">
                  <c:v>4538</c:v>
                </c:pt>
                <c:pt idx="2">
                  <c:v>4944</c:v>
                </c:pt>
                <c:pt idx="3">
                  <c:v>4269</c:v>
                </c:pt>
                <c:pt idx="4">
                  <c:v>3749</c:v>
                </c:pt>
                <c:pt idx="5">
                  <c:v>3535</c:v>
                </c:pt>
                <c:pt idx="6">
                  <c:v>3184</c:v>
                </c:pt>
                <c:pt idx="7">
                  <c:v>3063</c:v>
                </c:pt>
                <c:pt idx="8">
                  <c:v>2662</c:v>
                </c:pt>
                <c:pt idx="9">
                  <c:v>1849</c:v>
                </c:pt>
                <c:pt idx="10">
                  <c:v>1619</c:v>
                </c:pt>
                <c:pt idx="11">
                  <c:v>2055</c:v>
                </c:pt>
              </c:numCache>
            </c:numRef>
          </c:val>
        </c:ser>
        <c:ser>
          <c:idx val="3"/>
          <c:order val="3"/>
          <c:tx>
            <c:strRef>
              <c:f>GRAFICAS!$B$49</c:f>
              <c:strCache>
                <c:ptCount val="1"/>
                <c:pt idx="0">
                  <c:v>2018</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GRAFICAS!$C$49:$N$49</c:f>
              <c:numCache>
                <c:formatCode>General</c:formatCode>
                <c:ptCount val="12"/>
                <c:pt idx="0">
                  <c:v>2057</c:v>
                </c:pt>
                <c:pt idx="1">
                  <c:v>1262</c:v>
                </c:pt>
                <c:pt idx="2">
                  <c:v>815</c:v>
                </c:pt>
                <c:pt idx="3">
                  <c:v>2243</c:v>
                </c:pt>
                <c:pt idx="4">
                  <c:v>1381</c:v>
                </c:pt>
                <c:pt idx="5">
                  <c:v>782</c:v>
                </c:pt>
                <c:pt idx="6">
                  <c:v>529</c:v>
                </c:pt>
                <c:pt idx="7">
                  <c:v>1128</c:v>
                </c:pt>
                <c:pt idx="8">
                  <c:v>1915</c:v>
                </c:pt>
                <c:pt idx="9">
                  <c:v>1712</c:v>
                </c:pt>
                <c:pt idx="10">
                  <c:v>1415</c:v>
                </c:pt>
                <c:pt idx="11">
                  <c:v>981</c:v>
                </c:pt>
              </c:numCache>
            </c:numRef>
          </c:val>
        </c:ser>
        <c:axId val="88665472"/>
        <c:axId val="88736896"/>
      </c:barChart>
      <c:catAx>
        <c:axId val="88665472"/>
        <c:scaling>
          <c:orientation val="minMax"/>
        </c:scaling>
        <c:axPos val="b"/>
        <c:majorTickMark val="none"/>
        <c:tickLblPos val="nextTo"/>
        <c:crossAx val="88736896"/>
        <c:crosses val="autoZero"/>
        <c:auto val="1"/>
        <c:lblAlgn val="ctr"/>
        <c:lblOffset val="100"/>
      </c:catAx>
      <c:valAx>
        <c:axId val="88736896"/>
        <c:scaling>
          <c:orientation val="minMax"/>
        </c:scaling>
        <c:axPos val="l"/>
        <c:majorGridlines/>
        <c:numFmt formatCode="General" sourceLinked="1"/>
        <c:majorTickMark val="none"/>
        <c:tickLblPos val="nextTo"/>
        <c:crossAx val="88665472"/>
        <c:crosses val="autoZero"/>
        <c:crossBetween val="between"/>
      </c:valAx>
      <c:dTable>
        <c:showHorzBorder val="1"/>
        <c:showVertBorder val="1"/>
        <c:showOutline val="1"/>
        <c:showKeys val="1"/>
      </c:dTable>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VEHÍCULOS </a:t>
            </a:r>
          </a:p>
          <a:p>
            <a:pPr>
              <a:defRPr/>
            </a:pPr>
            <a:r>
              <a:rPr lang="es-MX" baseline="0" dirty="0" smtClean="0"/>
              <a:t>TRIMESTRAL</a:t>
            </a:r>
            <a:endParaRPr lang="es-MX" dirty="0"/>
          </a:p>
        </c:rich>
      </c:tx>
    </c:title>
    <c:plotArea>
      <c:layout/>
      <c:barChart>
        <c:barDir val="col"/>
        <c:grouping val="clustered"/>
        <c:ser>
          <c:idx val="0"/>
          <c:order val="0"/>
          <c:tx>
            <c:strRef>
              <c:f>Hoja1!$C$36</c:f>
              <c:strCache>
                <c:ptCount val="1"/>
                <c:pt idx="0">
                  <c:v>2015</c:v>
                </c:pt>
              </c:strCache>
            </c:strRef>
          </c:tx>
          <c:cat>
            <c:strRef>
              <c:f>Hoja1!$D$35:$F$35</c:f>
              <c:strCache>
                <c:ptCount val="3"/>
                <c:pt idx="0">
                  <c:v>ENE</c:v>
                </c:pt>
                <c:pt idx="1">
                  <c:v>FEB</c:v>
                </c:pt>
                <c:pt idx="2">
                  <c:v>MAR</c:v>
                </c:pt>
              </c:strCache>
            </c:strRef>
          </c:cat>
          <c:val>
            <c:numRef>
              <c:f>Hoja1!$D$36:$F$36</c:f>
              <c:numCache>
                <c:formatCode>General</c:formatCode>
                <c:ptCount val="3"/>
              </c:numCache>
            </c:numRef>
          </c:val>
        </c:ser>
        <c:ser>
          <c:idx val="1"/>
          <c:order val="1"/>
          <c:tx>
            <c:strRef>
              <c:f>Hoja1!$C$37</c:f>
              <c:strCache>
                <c:ptCount val="1"/>
                <c:pt idx="0">
                  <c:v>2016</c:v>
                </c:pt>
              </c:strCache>
            </c:strRef>
          </c:tx>
          <c:cat>
            <c:strRef>
              <c:f>Hoja1!$D$35:$F$35</c:f>
              <c:strCache>
                <c:ptCount val="3"/>
                <c:pt idx="0">
                  <c:v>ENE</c:v>
                </c:pt>
                <c:pt idx="1">
                  <c:v>FEB</c:v>
                </c:pt>
                <c:pt idx="2">
                  <c:v>MAR</c:v>
                </c:pt>
              </c:strCache>
            </c:strRef>
          </c:cat>
          <c:val>
            <c:numRef>
              <c:f>Hoja1!$D$37:$F$37</c:f>
              <c:numCache>
                <c:formatCode>General</c:formatCode>
                <c:ptCount val="3"/>
                <c:pt idx="0">
                  <c:v>4016</c:v>
                </c:pt>
                <c:pt idx="1">
                  <c:v>3557</c:v>
                </c:pt>
                <c:pt idx="2">
                  <c:v>770</c:v>
                </c:pt>
              </c:numCache>
            </c:numRef>
          </c:val>
        </c:ser>
        <c:ser>
          <c:idx val="2"/>
          <c:order val="2"/>
          <c:tx>
            <c:strRef>
              <c:f>Hoja1!$C$38</c:f>
              <c:strCache>
                <c:ptCount val="1"/>
                <c:pt idx="0">
                  <c:v>2017</c:v>
                </c:pt>
              </c:strCache>
            </c:strRef>
          </c:tx>
          <c:cat>
            <c:strRef>
              <c:f>Hoja1!$D$35:$F$35</c:f>
              <c:strCache>
                <c:ptCount val="3"/>
                <c:pt idx="0">
                  <c:v>ENE</c:v>
                </c:pt>
                <c:pt idx="1">
                  <c:v>FEB</c:v>
                </c:pt>
                <c:pt idx="2">
                  <c:v>MAR</c:v>
                </c:pt>
              </c:strCache>
            </c:strRef>
          </c:cat>
          <c:val>
            <c:numRef>
              <c:f>Hoja1!$D$38:$F$38</c:f>
              <c:numCache>
                <c:formatCode>General</c:formatCode>
                <c:ptCount val="3"/>
                <c:pt idx="0">
                  <c:v>4509</c:v>
                </c:pt>
                <c:pt idx="1">
                  <c:v>4538</c:v>
                </c:pt>
                <c:pt idx="2">
                  <c:v>4944</c:v>
                </c:pt>
              </c:numCache>
            </c:numRef>
          </c:val>
        </c:ser>
        <c:ser>
          <c:idx val="3"/>
          <c:order val="3"/>
          <c:tx>
            <c:strRef>
              <c:f>Hoja1!$C$39</c:f>
              <c:strCache>
                <c:ptCount val="1"/>
                <c:pt idx="0">
                  <c:v>2018</c:v>
                </c:pt>
              </c:strCache>
            </c:strRef>
          </c:tx>
          <c:cat>
            <c:strRef>
              <c:f>Hoja1!$D$35:$F$35</c:f>
              <c:strCache>
                <c:ptCount val="3"/>
                <c:pt idx="0">
                  <c:v>ENE</c:v>
                </c:pt>
                <c:pt idx="1">
                  <c:v>FEB</c:v>
                </c:pt>
                <c:pt idx="2">
                  <c:v>MAR</c:v>
                </c:pt>
              </c:strCache>
            </c:strRef>
          </c:cat>
          <c:val>
            <c:numRef>
              <c:f>Hoja1!$D$39:$F$39</c:f>
              <c:numCache>
                <c:formatCode>General</c:formatCode>
                <c:ptCount val="3"/>
                <c:pt idx="0">
                  <c:v>2057</c:v>
                </c:pt>
                <c:pt idx="1">
                  <c:v>1262</c:v>
                </c:pt>
                <c:pt idx="2">
                  <c:v>815</c:v>
                </c:pt>
              </c:numCache>
            </c:numRef>
          </c:val>
        </c:ser>
        <c:dLbls>
          <c:showVal val="1"/>
        </c:dLbls>
        <c:overlap val="-25"/>
        <c:axId val="88774912"/>
        <c:axId val="88784896"/>
      </c:barChart>
      <c:catAx>
        <c:axId val="88774912"/>
        <c:scaling>
          <c:orientation val="minMax"/>
        </c:scaling>
        <c:axPos val="b"/>
        <c:numFmt formatCode="General" sourceLinked="1"/>
        <c:majorTickMark val="none"/>
        <c:tickLblPos val="nextTo"/>
        <c:crossAx val="88784896"/>
        <c:crosses val="autoZero"/>
        <c:auto val="1"/>
        <c:lblAlgn val="ctr"/>
        <c:lblOffset val="100"/>
      </c:catAx>
      <c:valAx>
        <c:axId val="88784896"/>
        <c:scaling>
          <c:orientation val="minMax"/>
        </c:scaling>
        <c:delete val="1"/>
        <c:axPos val="l"/>
        <c:numFmt formatCode="General" sourceLinked="1"/>
        <c:tickLblPos val="none"/>
        <c:crossAx val="88774912"/>
        <c:crosses val="autoZero"/>
        <c:crossBetween val="between"/>
      </c:valAx>
    </c:plotArea>
    <c:legend>
      <c:legendPos val="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VEHÍCULOS</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'REVISION DE VEHICULOS'!$A$4</c:f>
              <c:strCache>
                <c:ptCount val="1"/>
                <c:pt idx="0">
                  <c:v>2015</c:v>
                </c:pt>
              </c:strCache>
            </c:strRef>
          </c:tx>
          <c:cat>
            <c:strRef>
              <c:f>'REVISION DE VEHICULOS'!$B$3:$D$3</c:f>
              <c:strCache>
                <c:ptCount val="3"/>
                <c:pt idx="0">
                  <c:v>ABR</c:v>
                </c:pt>
                <c:pt idx="1">
                  <c:v>MAY</c:v>
                </c:pt>
                <c:pt idx="2">
                  <c:v>JUN</c:v>
                </c:pt>
              </c:strCache>
            </c:strRef>
          </c:cat>
          <c:val>
            <c:numRef>
              <c:f>'REVISION DE VEHICULOS'!$B$4:$D$4</c:f>
              <c:numCache>
                <c:formatCode>General</c:formatCode>
                <c:ptCount val="3"/>
                <c:pt idx="0">
                  <c:v>2407</c:v>
                </c:pt>
                <c:pt idx="1">
                  <c:v>2480</c:v>
                </c:pt>
                <c:pt idx="2">
                  <c:v>3598</c:v>
                </c:pt>
              </c:numCache>
            </c:numRef>
          </c:val>
        </c:ser>
        <c:ser>
          <c:idx val="1"/>
          <c:order val="1"/>
          <c:tx>
            <c:strRef>
              <c:f>'REVISION DE VEHICULOS'!$A$5</c:f>
              <c:strCache>
                <c:ptCount val="1"/>
                <c:pt idx="0">
                  <c:v>2016</c:v>
                </c:pt>
              </c:strCache>
            </c:strRef>
          </c:tx>
          <c:cat>
            <c:strRef>
              <c:f>'REVISION DE VEHICULOS'!$B$3:$D$3</c:f>
              <c:strCache>
                <c:ptCount val="3"/>
                <c:pt idx="0">
                  <c:v>ABR</c:v>
                </c:pt>
                <c:pt idx="1">
                  <c:v>MAY</c:v>
                </c:pt>
                <c:pt idx="2">
                  <c:v>JUN</c:v>
                </c:pt>
              </c:strCache>
            </c:strRef>
          </c:cat>
          <c:val>
            <c:numRef>
              <c:f>'REVISION DE VEHICULOS'!$B$5:$D$5</c:f>
              <c:numCache>
                <c:formatCode>General</c:formatCode>
                <c:ptCount val="3"/>
                <c:pt idx="0">
                  <c:v>70</c:v>
                </c:pt>
                <c:pt idx="1">
                  <c:v>518</c:v>
                </c:pt>
                <c:pt idx="2">
                  <c:v>705</c:v>
                </c:pt>
              </c:numCache>
            </c:numRef>
          </c:val>
        </c:ser>
        <c:ser>
          <c:idx val="2"/>
          <c:order val="2"/>
          <c:tx>
            <c:strRef>
              <c:f>'REVISION DE VEHICULOS'!$A$6</c:f>
              <c:strCache>
                <c:ptCount val="1"/>
                <c:pt idx="0">
                  <c:v>2017</c:v>
                </c:pt>
              </c:strCache>
            </c:strRef>
          </c:tx>
          <c:cat>
            <c:strRef>
              <c:f>'REVISION DE VEHICULOS'!$B$3:$D$3</c:f>
              <c:strCache>
                <c:ptCount val="3"/>
                <c:pt idx="0">
                  <c:v>ABR</c:v>
                </c:pt>
                <c:pt idx="1">
                  <c:v>MAY</c:v>
                </c:pt>
                <c:pt idx="2">
                  <c:v>JUN</c:v>
                </c:pt>
              </c:strCache>
            </c:strRef>
          </c:cat>
          <c:val>
            <c:numRef>
              <c:f>'REVISION DE VEHICULOS'!$B$6:$D$6</c:f>
              <c:numCache>
                <c:formatCode>General</c:formatCode>
                <c:ptCount val="3"/>
                <c:pt idx="0">
                  <c:v>4269</c:v>
                </c:pt>
                <c:pt idx="1">
                  <c:v>3749</c:v>
                </c:pt>
                <c:pt idx="2">
                  <c:v>3535</c:v>
                </c:pt>
              </c:numCache>
            </c:numRef>
          </c:val>
        </c:ser>
        <c:ser>
          <c:idx val="3"/>
          <c:order val="3"/>
          <c:tx>
            <c:strRef>
              <c:f>'REVISION DE VEHICULOS'!$A$7</c:f>
              <c:strCache>
                <c:ptCount val="1"/>
                <c:pt idx="0">
                  <c:v>2018</c:v>
                </c:pt>
              </c:strCache>
            </c:strRef>
          </c:tx>
          <c:cat>
            <c:strRef>
              <c:f>'REVISION DE VEHICULOS'!$B$3:$D$3</c:f>
              <c:strCache>
                <c:ptCount val="3"/>
                <c:pt idx="0">
                  <c:v>ABR</c:v>
                </c:pt>
                <c:pt idx="1">
                  <c:v>MAY</c:v>
                </c:pt>
                <c:pt idx="2">
                  <c:v>JUN</c:v>
                </c:pt>
              </c:strCache>
            </c:strRef>
          </c:cat>
          <c:val>
            <c:numRef>
              <c:f>'REVISION DE VEHICULOS'!$B$7:$D$7</c:f>
              <c:numCache>
                <c:formatCode>General</c:formatCode>
                <c:ptCount val="3"/>
                <c:pt idx="0">
                  <c:v>2243</c:v>
                </c:pt>
                <c:pt idx="1">
                  <c:v>1381</c:v>
                </c:pt>
                <c:pt idx="2">
                  <c:v>782</c:v>
                </c:pt>
              </c:numCache>
            </c:numRef>
          </c:val>
        </c:ser>
        <c:dLbls>
          <c:showVal val="1"/>
        </c:dLbls>
        <c:overlap val="-25"/>
        <c:axId val="88850432"/>
        <c:axId val="88851968"/>
      </c:barChart>
      <c:catAx>
        <c:axId val="88850432"/>
        <c:scaling>
          <c:orientation val="minMax"/>
        </c:scaling>
        <c:axPos val="b"/>
        <c:numFmt formatCode="General" sourceLinked="1"/>
        <c:majorTickMark val="none"/>
        <c:tickLblPos val="nextTo"/>
        <c:crossAx val="88851968"/>
        <c:crosses val="autoZero"/>
        <c:auto val="1"/>
        <c:lblAlgn val="ctr"/>
        <c:lblOffset val="100"/>
      </c:catAx>
      <c:valAx>
        <c:axId val="88851968"/>
        <c:scaling>
          <c:orientation val="minMax"/>
        </c:scaling>
        <c:delete val="1"/>
        <c:axPos val="l"/>
        <c:numFmt formatCode="General" sourceLinked="1"/>
        <c:tickLblPos val="none"/>
        <c:crossAx val="88850432"/>
        <c:crosses val="autoZero"/>
        <c:crossBetween val="between"/>
      </c:valAx>
    </c:plotArea>
    <c:legend>
      <c:legendPos val="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VEHÍCULOS </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'REVISION DE VEHICULOS'!$A$11</c:f>
              <c:strCache>
                <c:ptCount val="1"/>
                <c:pt idx="0">
                  <c:v>2015</c:v>
                </c:pt>
              </c:strCache>
            </c:strRef>
          </c:tx>
          <c:cat>
            <c:strRef>
              <c:f>'REVISION DE VEHICULOS'!$B$10:$D$10</c:f>
              <c:strCache>
                <c:ptCount val="3"/>
                <c:pt idx="0">
                  <c:v>JUL</c:v>
                </c:pt>
                <c:pt idx="1">
                  <c:v>AGO</c:v>
                </c:pt>
                <c:pt idx="2">
                  <c:v>SEP</c:v>
                </c:pt>
              </c:strCache>
            </c:strRef>
          </c:cat>
          <c:val>
            <c:numRef>
              <c:f>'REVISION DE VEHICULOS'!$B$11:$D$11</c:f>
              <c:numCache>
                <c:formatCode>General</c:formatCode>
                <c:ptCount val="3"/>
                <c:pt idx="0">
                  <c:v>4536</c:v>
                </c:pt>
                <c:pt idx="1">
                  <c:v>3185</c:v>
                </c:pt>
                <c:pt idx="2">
                  <c:v>3108</c:v>
                </c:pt>
              </c:numCache>
            </c:numRef>
          </c:val>
        </c:ser>
        <c:ser>
          <c:idx val="1"/>
          <c:order val="1"/>
          <c:tx>
            <c:strRef>
              <c:f>'REVISION DE VEHICULOS'!$A$12</c:f>
              <c:strCache>
                <c:ptCount val="1"/>
                <c:pt idx="0">
                  <c:v>2016</c:v>
                </c:pt>
              </c:strCache>
            </c:strRef>
          </c:tx>
          <c:cat>
            <c:strRef>
              <c:f>'REVISION DE VEHICULOS'!$B$10:$D$10</c:f>
              <c:strCache>
                <c:ptCount val="3"/>
                <c:pt idx="0">
                  <c:v>JUL</c:v>
                </c:pt>
                <c:pt idx="1">
                  <c:v>AGO</c:v>
                </c:pt>
                <c:pt idx="2">
                  <c:v>SEP</c:v>
                </c:pt>
              </c:strCache>
            </c:strRef>
          </c:cat>
          <c:val>
            <c:numRef>
              <c:f>'REVISION DE VEHICULOS'!$B$12:$D$12</c:f>
              <c:numCache>
                <c:formatCode>General</c:formatCode>
                <c:ptCount val="3"/>
                <c:pt idx="0">
                  <c:v>1444</c:v>
                </c:pt>
                <c:pt idx="1">
                  <c:v>944</c:v>
                </c:pt>
                <c:pt idx="2">
                  <c:v>914</c:v>
                </c:pt>
              </c:numCache>
            </c:numRef>
          </c:val>
        </c:ser>
        <c:ser>
          <c:idx val="2"/>
          <c:order val="2"/>
          <c:tx>
            <c:strRef>
              <c:f>'REVISION DE VEHICULOS'!$A$13</c:f>
              <c:strCache>
                <c:ptCount val="1"/>
                <c:pt idx="0">
                  <c:v>2017</c:v>
                </c:pt>
              </c:strCache>
            </c:strRef>
          </c:tx>
          <c:cat>
            <c:strRef>
              <c:f>'REVISION DE VEHICULOS'!$B$10:$D$10</c:f>
              <c:strCache>
                <c:ptCount val="3"/>
                <c:pt idx="0">
                  <c:v>JUL</c:v>
                </c:pt>
                <c:pt idx="1">
                  <c:v>AGO</c:v>
                </c:pt>
                <c:pt idx="2">
                  <c:v>SEP</c:v>
                </c:pt>
              </c:strCache>
            </c:strRef>
          </c:cat>
          <c:val>
            <c:numRef>
              <c:f>'REVISION DE VEHICULOS'!$B$13:$D$13</c:f>
              <c:numCache>
                <c:formatCode>General</c:formatCode>
                <c:ptCount val="3"/>
                <c:pt idx="0">
                  <c:v>3184</c:v>
                </c:pt>
                <c:pt idx="1">
                  <c:v>3063</c:v>
                </c:pt>
                <c:pt idx="2">
                  <c:v>2662</c:v>
                </c:pt>
              </c:numCache>
            </c:numRef>
          </c:val>
        </c:ser>
        <c:ser>
          <c:idx val="3"/>
          <c:order val="3"/>
          <c:tx>
            <c:strRef>
              <c:f>'REVISION DE VEHICULOS'!$A$14</c:f>
              <c:strCache>
                <c:ptCount val="1"/>
                <c:pt idx="0">
                  <c:v>2018</c:v>
                </c:pt>
              </c:strCache>
            </c:strRef>
          </c:tx>
          <c:cat>
            <c:strRef>
              <c:f>'REVISION DE VEHICULOS'!$B$10:$D$10</c:f>
              <c:strCache>
                <c:ptCount val="3"/>
                <c:pt idx="0">
                  <c:v>JUL</c:v>
                </c:pt>
                <c:pt idx="1">
                  <c:v>AGO</c:v>
                </c:pt>
                <c:pt idx="2">
                  <c:v>SEP</c:v>
                </c:pt>
              </c:strCache>
            </c:strRef>
          </c:cat>
          <c:val>
            <c:numRef>
              <c:f>'REVISION DE VEHICULOS'!$B$14:$D$14</c:f>
              <c:numCache>
                <c:formatCode>General</c:formatCode>
                <c:ptCount val="3"/>
                <c:pt idx="0">
                  <c:v>529</c:v>
                </c:pt>
                <c:pt idx="1">
                  <c:v>1128</c:v>
                </c:pt>
                <c:pt idx="2">
                  <c:v>1915</c:v>
                </c:pt>
              </c:numCache>
            </c:numRef>
          </c:val>
        </c:ser>
        <c:dLbls>
          <c:showVal val="1"/>
        </c:dLbls>
        <c:overlap val="-25"/>
        <c:axId val="88954368"/>
        <c:axId val="88955904"/>
      </c:barChart>
      <c:catAx>
        <c:axId val="88954368"/>
        <c:scaling>
          <c:orientation val="minMax"/>
        </c:scaling>
        <c:axPos val="b"/>
        <c:numFmt formatCode="General" sourceLinked="1"/>
        <c:majorTickMark val="none"/>
        <c:tickLblPos val="nextTo"/>
        <c:crossAx val="88955904"/>
        <c:crosses val="autoZero"/>
        <c:auto val="1"/>
        <c:lblAlgn val="ctr"/>
        <c:lblOffset val="100"/>
      </c:catAx>
      <c:valAx>
        <c:axId val="88955904"/>
        <c:scaling>
          <c:orientation val="minMax"/>
        </c:scaling>
        <c:delete val="1"/>
        <c:axPos val="l"/>
        <c:numFmt formatCode="General" sourceLinked="1"/>
        <c:tickLblPos val="none"/>
        <c:crossAx val="88954368"/>
        <c:crosses val="autoZero"/>
        <c:crossBetween val="between"/>
      </c:valAx>
    </c:plotArea>
    <c:legend>
      <c:legendPos val="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a:t>REVISIÓN DE VEHÍCULOS </a:t>
            </a:r>
            <a:endParaRPr lang="es-MX"/>
          </a:p>
          <a:p>
            <a:pPr>
              <a:defRPr/>
            </a:pPr>
            <a:r>
              <a:rPr lang="es-MX" sz="1800" b="1" i="0" baseline="0"/>
              <a:t>TRIMESTRAL</a:t>
            </a:r>
          </a:p>
        </c:rich>
      </c:tx>
    </c:title>
    <c:plotArea>
      <c:layout/>
      <c:barChart>
        <c:barDir val="col"/>
        <c:grouping val="clustered"/>
        <c:ser>
          <c:idx val="0"/>
          <c:order val="0"/>
          <c:tx>
            <c:strRef>
              <c:f>'REVISION DE VEHICULOS'!$A$38</c:f>
              <c:strCache>
                <c:ptCount val="1"/>
                <c:pt idx="0">
                  <c:v>2015</c:v>
                </c:pt>
              </c:strCache>
            </c:strRef>
          </c:tx>
          <c:cat>
            <c:strRef>
              <c:f>'REVISION DE VEHICULOS'!$B$37:$D$37</c:f>
              <c:strCache>
                <c:ptCount val="3"/>
                <c:pt idx="0">
                  <c:v>OCT</c:v>
                </c:pt>
                <c:pt idx="1">
                  <c:v>NOV</c:v>
                </c:pt>
                <c:pt idx="2">
                  <c:v>DIC</c:v>
                </c:pt>
              </c:strCache>
            </c:strRef>
          </c:cat>
          <c:val>
            <c:numRef>
              <c:f>'REVISION DE VEHICULOS'!$B$38:$D$38</c:f>
              <c:numCache>
                <c:formatCode>General</c:formatCode>
                <c:ptCount val="3"/>
                <c:pt idx="0">
                  <c:v>1526</c:v>
                </c:pt>
                <c:pt idx="1">
                  <c:v>1619</c:v>
                </c:pt>
                <c:pt idx="2">
                  <c:v>3875</c:v>
                </c:pt>
              </c:numCache>
            </c:numRef>
          </c:val>
        </c:ser>
        <c:ser>
          <c:idx val="1"/>
          <c:order val="1"/>
          <c:tx>
            <c:strRef>
              <c:f>'REVISION DE VEHICULOS'!$A$39</c:f>
              <c:strCache>
                <c:ptCount val="1"/>
                <c:pt idx="0">
                  <c:v>2016</c:v>
                </c:pt>
              </c:strCache>
            </c:strRef>
          </c:tx>
          <c:cat>
            <c:strRef>
              <c:f>'REVISION DE VEHICULOS'!$B$37:$D$37</c:f>
              <c:strCache>
                <c:ptCount val="3"/>
                <c:pt idx="0">
                  <c:v>OCT</c:v>
                </c:pt>
                <c:pt idx="1">
                  <c:v>NOV</c:v>
                </c:pt>
                <c:pt idx="2">
                  <c:v>DIC</c:v>
                </c:pt>
              </c:strCache>
            </c:strRef>
          </c:cat>
          <c:val>
            <c:numRef>
              <c:f>'REVISION DE VEHICULOS'!$B$39:$D$39</c:f>
              <c:numCache>
                <c:formatCode>General</c:formatCode>
                <c:ptCount val="3"/>
                <c:pt idx="0">
                  <c:v>2669</c:v>
                </c:pt>
                <c:pt idx="1">
                  <c:v>1368</c:v>
                </c:pt>
                <c:pt idx="2">
                  <c:v>3975</c:v>
                </c:pt>
              </c:numCache>
            </c:numRef>
          </c:val>
        </c:ser>
        <c:ser>
          <c:idx val="2"/>
          <c:order val="2"/>
          <c:tx>
            <c:strRef>
              <c:f>'REVISION DE VEHICULOS'!$A$40</c:f>
              <c:strCache>
                <c:ptCount val="1"/>
                <c:pt idx="0">
                  <c:v>2017</c:v>
                </c:pt>
              </c:strCache>
            </c:strRef>
          </c:tx>
          <c:cat>
            <c:strRef>
              <c:f>'REVISION DE VEHICULOS'!$B$37:$D$37</c:f>
              <c:strCache>
                <c:ptCount val="3"/>
                <c:pt idx="0">
                  <c:v>OCT</c:v>
                </c:pt>
                <c:pt idx="1">
                  <c:v>NOV</c:v>
                </c:pt>
                <c:pt idx="2">
                  <c:v>DIC</c:v>
                </c:pt>
              </c:strCache>
            </c:strRef>
          </c:cat>
          <c:val>
            <c:numRef>
              <c:f>'REVISION DE VEHICULOS'!$B$40:$D$40</c:f>
              <c:numCache>
                <c:formatCode>General</c:formatCode>
                <c:ptCount val="3"/>
                <c:pt idx="0">
                  <c:v>1849</c:v>
                </c:pt>
                <c:pt idx="1">
                  <c:v>1619</c:v>
                </c:pt>
                <c:pt idx="2">
                  <c:v>2055</c:v>
                </c:pt>
              </c:numCache>
            </c:numRef>
          </c:val>
        </c:ser>
        <c:ser>
          <c:idx val="3"/>
          <c:order val="3"/>
          <c:tx>
            <c:strRef>
              <c:f>'REVISION DE VEHICULOS'!$A$41</c:f>
              <c:strCache>
                <c:ptCount val="1"/>
                <c:pt idx="0">
                  <c:v>2018</c:v>
                </c:pt>
              </c:strCache>
            </c:strRef>
          </c:tx>
          <c:cat>
            <c:strRef>
              <c:f>'REVISION DE VEHICULOS'!$B$37:$D$37</c:f>
              <c:strCache>
                <c:ptCount val="3"/>
                <c:pt idx="0">
                  <c:v>OCT</c:v>
                </c:pt>
                <c:pt idx="1">
                  <c:v>NOV</c:v>
                </c:pt>
                <c:pt idx="2">
                  <c:v>DIC</c:v>
                </c:pt>
              </c:strCache>
            </c:strRef>
          </c:cat>
          <c:val>
            <c:numRef>
              <c:f>'REVISION DE VEHICULOS'!$B$41:$D$41</c:f>
              <c:numCache>
                <c:formatCode>General</c:formatCode>
                <c:ptCount val="3"/>
                <c:pt idx="0">
                  <c:v>1712</c:v>
                </c:pt>
                <c:pt idx="1">
                  <c:v>1415</c:v>
                </c:pt>
                <c:pt idx="2">
                  <c:v>981</c:v>
                </c:pt>
              </c:numCache>
            </c:numRef>
          </c:val>
        </c:ser>
        <c:dLbls>
          <c:showVal val="1"/>
        </c:dLbls>
        <c:overlap val="-25"/>
        <c:axId val="88869888"/>
        <c:axId val="88896256"/>
      </c:barChart>
      <c:catAx>
        <c:axId val="88869888"/>
        <c:scaling>
          <c:orientation val="minMax"/>
        </c:scaling>
        <c:axPos val="b"/>
        <c:numFmt formatCode="General" sourceLinked="1"/>
        <c:majorTickMark val="none"/>
        <c:tickLblPos val="nextTo"/>
        <c:crossAx val="88896256"/>
        <c:crosses val="autoZero"/>
        <c:auto val="1"/>
        <c:lblAlgn val="ctr"/>
        <c:lblOffset val="100"/>
      </c:catAx>
      <c:valAx>
        <c:axId val="88896256"/>
        <c:scaling>
          <c:orientation val="minMax"/>
        </c:scaling>
        <c:delete val="1"/>
        <c:axPos val="l"/>
        <c:numFmt formatCode="General" sourceLinked="1"/>
        <c:tickLblPos val="none"/>
        <c:crossAx val="88869888"/>
        <c:crosses val="autoZero"/>
        <c:crossBetween val="between"/>
      </c:valAx>
    </c:plotArea>
    <c:legend>
      <c:legendPos val="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CASA HABITACIÓN </a:t>
            </a:r>
          </a:p>
          <a:p>
            <a:pPr>
              <a:defRPr/>
            </a:pPr>
            <a:r>
              <a:rPr lang="es-MX" baseline="0" dirty="0" smtClean="0"/>
              <a:t>ANUAL</a:t>
            </a:r>
            <a:endParaRPr lang="es-MX" dirty="0"/>
          </a:p>
        </c:rich>
      </c:tx>
    </c:title>
    <c:plotArea>
      <c:layout/>
      <c:barChart>
        <c:barDir val="col"/>
        <c:grouping val="clustered"/>
        <c:ser>
          <c:idx val="0"/>
          <c:order val="0"/>
          <c:tx>
            <c:strRef>
              <c:f>GRAFICAS!$C$110</c:f>
              <c:strCache>
                <c:ptCount val="1"/>
                <c:pt idx="0">
                  <c:v>2015</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GRAFICAS!$D$110:$O$110</c:f>
              <c:numCache>
                <c:formatCode>General</c:formatCode>
                <c:ptCount val="12"/>
                <c:pt idx="9">
                  <c:v>83</c:v>
                </c:pt>
                <c:pt idx="10">
                  <c:v>63</c:v>
                </c:pt>
                <c:pt idx="11">
                  <c:v>73</c:v>
                </c:pt>
              </c:numCache>
            </c:numRef>
          </c:val>
        </c:ser>
        <c:ser>
          <c:idx val="1"/>
          <c:order val="1"/>
          <c:tx>
            <c:strRef>
              <c:f>GRAFICAS!$C$111</c:f>
              <c:strCache>
                <c:ptCount val="1"/>
                <c:pt idx="0">
                  <c:v>2016</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GRAFICAS!$D$111:$O$111</c:f>
              <c:numCache>
                <c:formatCode>General</c:formatCode>
                <c:ptCount val="12"/>
                <c:pt idx="0">
                  <c:v>73</c:v>
                </c:pt>
                <c:pt idx="1">
                  <c:v>78</c:v>
                </c:pt>
                <c:pt idx="2">
                  <c:v>65</c:v>
                </c:pt>
                <c:pt idx="3">
                  <c:v>65</c:v>
                </c:pt>
                <c:pt idx="4">
                  <c:v>78</c:v>
                </c:pt>
                <c:pt idx="5">
                  <c:v>61</c:v>
                </c:pt>
                <c:pt idx="6">
                  <c:v>83</c:v>
                </c:pt>
                <c:pt idx="7">
                  <c:v>84</c:v>
                </c:pt>
                <c:pt idx="8">
                  <c:v>55</c:v>
                </c:pt>
                <c:pt idx="9">
                  <c:v>62</c:v>
                </c:pt>
                <c:pt idx="10">
                  <c:v>39</c:v>
                </c:pt>
                <c:pt idx="11">
                  <c:v>41</c:v>
                </c:pt>
              </c:numCache>
            </c:numRef>
          </c:val>
        </c:ser>
        <c:ser>
          <c:idx val="2"/>
          <c:order val="2"/>
          <c:tx>
            <c:strRef>
              <c:f>GRAFICAS!$C$112</c:f>
              <c:strCache>
                <c:ptCount val="1"/>
                <c:pt idx="0">
                  <c:v>2017</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GRAFICAS!$D$112:$O$112</c:f>
              <c:numCache>
                <c:formatCode>General</c:formatCode>
                <c:ptCount val="12"/>
                <c:pt idx="0">
                  <c:v>36</c:v>
                </c:pt>
                <c:pt idx="1">
                  <c:v>26</c:v>
                </c:pt>
                <c:pt idx="2">
                  <c:v>24</c:v>
                </c:pt>
                <c:pt idx="3">
                  <c:v>31</c:v>
                </c:pt>
                <c:pt idx="4">
                  <c:v>25</c:v>
                </c:pt>
                <c:pt idx="5">
                  <c:v>39</c:v>
                </c:pt>
                <c:pt idx="6">
                  <c:v>30</c:v>
                </c:pt>
                <c:pt idx="7">
                  <c:v>34</c:v>
                </c:pt>
                <c:pt idx="8">
                  <c:v>28</c:v>
                </c:pt>
                <c:pt idx="9">
                  <c:v>24</c:v>
                </c:pt>
                <c:pt idx="10">
                  <c:v>28</c:v>
                </c:pt>
                <c:pt idx="11">
                  <c:v>12</c:v>
                </c:pt>
              </c:numCache>
            </c:numRef>
          </c:val>
        </c:ser>
        <c:ser>
          <c:idx val="3"/>
          <c:order val="3"/>
          <c:tx>
            <c:strRef>
              <c:f>GRAFICAS!$C$113</c:f>
              <c:strCache>
                <c:ptCount val="1"/>
                <c:pt idx="0">
                  <c:v>2018</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GRAFICAS!$D$113:$O$113</c:f>
              <c:numCache>
                <c:formatCode>General</c:formatCode>
                <c:ptCount val="12"/>
                <c:pt idx="0">
                  <c:v>17</c:v>
                </c:pt>
                <c:pt idx="1">
                  <c:v>22</c:v>
                </c:pt>
                <c:pt idx="2">
                  <c:v>19</c:v>
                </c:pt>
                <c:pt idx="3">
                  <c:v>38</c:v>
                </c:pt>
                <c:pt idx="4">
                  <c:v>24</c:v>
                </c:pt>
                <c:pt idx="5">
                  <c:v>28</c:v>
                </c:pt>
                <c:pt idx="6">
                  <c:v>31</c:v>
                </c:pt>
                <c:pt idx="7">
                  <c:v>28</c:v>
                </c:pt>
                <c:pt idx="8">
                  <c:v>28</c:v>
                </c:pt>
                <c:pt idx="9">
                  <c:v>23</c:v>
                </c:pt>
                <c:pt idx="10">
                  <c:v>40</c:v>
                </c:pt>
                <c:pt idx="11">
                  <c:v>39</c:v>
                </c:pt>
              </c:numCache>
            </c:numRef>
          </c:val>
        </c:ser>
        <c:axId val="88927232"/>
        <c:axId val="88998656"/>
      </c:barChart>
      <c:catAx>
        <c:axId val="88927232"/>
        <c:scaling>
          <c:orientation val="minMax"/>
        </c:scaling>
        <c:axPos val="b"/>
        <c:majorTickMark val="none"/>
        <c:tickLblPos val="nextTo"/>
        <c:crossAx val="88998656"/>
        <c:crosses val="autoZero"/>
        <c:auto val="1"/>
        <c:lblAlgn val="ctr"/>
        <c:lblOffset val="100"/>
      </c:catAx>
      <c:valAx>
        <c:axId val="88998656"/>
        <c:scaling>
          <c:orientation val="minMax"/>
        </c:scaling>
        <c:axPos val="l"/>
        <c:majorGridlines/>
        <c:numFmt formatCode="General" sourceLinked="1"/>
        <c:majorTickMark val="none"/>
        <c:tickLblPos val="nextTo"/>
        <c:crossAx val="88927232"/>
        <c:crosses val="autoZero"/>
        <c:crossBetween val="between"/>
      </c:valAx>
      <c:dTable>
        <c:showHorzBorder val="1"/>
        <c:showVertBorder val="1"/>
        <c:showOutline val="1"/>
        <c:showKeys val="1"/>
      </c:dTable>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CASA HABITACIÓN</a:t>
            </a:r>
          </a:p>
          <a:p>
            <a:pPr>
              <a:defRPr/>
            </a:pPr>
            <a:r>
              <a:rPr lang="es-MX" baseline="0" dirty="0" smtClean="0"/>
              <a:t>TRIMESTRAL</a:t>
            </a:r>
            <a:endParaRPr lang="es-MX" dirty="0"/>
          </a:p>
        </c:rich>
      </c:tx>
    </c:title>
    <c:plotArea>
      <c:layout/>
      <c:barChart>
        <c:barDir val="col"/>
        <c:grouping val="clustered"/>
        <c:ser>
          <c:idx val="0"/>
          <c:order val="0"/>
          <c:tx>
            <c:strRef>
              <c:f>Hoja3!$B$4</c:f>
              <c:strCache>
                <c:ptCount val="1"/>
                <c:pt idx="0">
                  <c:v>2015</c:v>
                </c:pt>
              </c:strCache>
            </c:strRef>
          </c:tx>
          <c:cat>
            <c:strRef>
              <c:f>Hoja3!$C$3:$E$3</c:f>
              <c:strCache>
                <c:ptCount val="3"/>
                <c:pt idx="0">
                  <c:v>ENERO </c:v>
                </c:pt>
                <c:pt idx="1">
                  <c:v>FEBRERO </c:v>
                </c:pt>
                <c:pt idx="2">
                  <c:v>MARZO </c:v>
                </c:pt>
              </c:strCache>
            </c:strRef>
          </c:cat>
          <c:val>
            <c:numRef>
              <c:f>Hoja3!$C$4:$E$4</c:f>
              <c:numCache>
                <c:formatCode>General</c:formatCode>
                <c:ptCount val="3"/>
              </c:numCache>
            </c:numRef>
          </c:val>
        </c:ser>
        <c:ser>
          <c:idx val="1"/>
          <c:order val="1"/>
          <c:tx>
            <c:strRef>
              <c:f>Hoja3!$B$5</c:f>
              <c:strCache>
                <c:ptCount val="1"/>
                <c:pt idx="0">
                  <c:v>2016</c:v>
                </c:pt>
              </c:strCache>
            </c:strRef>
          </c:tx>
          <c:cat>
            <c:strRef>
              <c:f>Hoja3!$C$3:$E$3</c:f>
              <c:strCache>
                <c:ptCount val="3"/>
                <c:pt idx="0">
                  <c:v>ENERO </c:v>
                </c:pt>
                <c:pt idx="1">
                  <c:v>FEBRERO </c:v>
                </c:pt>
                <c:pt idx="2">
                  <c:v>MARZO </c:v>
                </c:pt>
              </c:strCache>
            </c:strRef>
          </c:cat>
          <c:val>
            <c:numRef>
              <c:f>Hoja3!$C$5:$E$5</c:f>
              <c:numCache>
                <c:formatCode>General</c:formatCode>
                <c:ptCount val="3"/>
                <c:pt idx="0">
                  <c:v>73</c:v>
                </c:pt>
                <c:pt idx="1">
                  <c:v>78</c:v>
                </c:pt>
                <c:pt idx="2">
                  <c:v>65</c:v>
                </c:pt>
              </c:numCache>
            </c:numRef>
          </c:val>
        </c:ser>
        <c:ser>
          <c:idx val="2"/>
          <c:order val="2"/>
          <c:tx>
            <c:strRef>
              <c:f>Hoja3!$B$6</c:f>
              <c:strCache>
                <c:ptCount val="1"/>
                <c:pt idx="0">
                  <c:v>2017</c:v>
                </c:pt>
              </c:strCache>
            </c:strRef>
          </c:tx>
          <c:cat>
            <c:strRef>
              <c:f>Hoja3!$C$3:$E$3</c:f>
              <c:strCache>
                <c:ptCount val="3"/>
                <c:pt idx="0">
                  <c:v>ENERO </c:v>
                </c:pt>
                <c:pt idx="1">
                  <c:v>FEBRERO </c:v>
                </c:pt>
                <c:pt idx="2">
                  <c:v>MARZO </c:v>
                </c:pt>
              </c:strCache>
            </c:strRef>
          </c:cat>
          <c:val>
            <c:numRef>
              <c:f>Hoja3!$C$6:$E$6</c:f>
              <c:numCache>
                <c:formatCode>General</c:formatCode>
                <c:ptCount val="3"/>
                <c:pt idx="0">
                  <c:v>36</c:v>
                </c:pt>
                <c:pt idx="1">
                  <c:v>26</c:v>
                </c:pt>
                <c:pt idx="2">
                  <c:v>24</c:v>
                </c:pt>
              </c:numCache>
            </c:numRef>
          </c:val>
        </c:ser>
        <c:ser>
          <c:idx val="3"/>
          <c:order val="3"/>
          <c:tx>
            <c:strRef>
              <c:f>Hoja3!$B$7</c:f>
              <c:strCache>
                <c:ptCount val="1"/>
                <c:pt idx="0">
                  <c:v>2018</c:v>
                </c:pt>
              </c:strCache>
            </c:strRef>
          </c:tx>
          <c:cat>
            <c:strRef>
              <c:f>Hoja3!$C$3:$E$3</c:f>
              <c:strCache>
                <c:ptCount val="3"/>
                <c:pt idx="0">
                  <c:v>ENERO </c:v>
                </c:pt>
                <c:pt idx="1">
                  <c:v>FEBRERO </c:v>
                </c:pt>
                <c:pt idx="2">
                  <c:v>MARZO </c:v>
                </c:pt>
              </c:strCache>
            </c:strRef>
          </c:cat>
          <c:val>
            <c:numRef>
              <c:f>Hoja3!$C$7:$E$7</c:f>
              <c:numCache>
                <c:formatCode>General</c:formatCode>
                <c:ptCount val="3"/>
                <c:pt idx="0">
                  <c:v>17</c:v>
                </c:pt>
                <c:pt idx="1">
                  <c:v>22</c:v>
                </c:pt>
                <c:pt idx="2">
                  <c:v>19</c:v>
                </c:pt>
              </c:numCache>
            </c:numRef>
          </c:val>
        </c:ser>
        <c:dLbls>
          <c:showVal val="1"/>
        </c:dLbls>
        <c:overlap val="-25"/>
        <c:axId val="89044864"/>
        <c:axId val="89046400"/>
      </c:barChart>
      <c:catAx>
        <c:axId val="89044864"/>
        <c:scaling>
          <c:orientation val="minMax"/>
        </c:scaling>
        <c:axPos val="b"/>
        <c:numFmt formatCode="General" sourceLinked="1"/>
        <c:majorTickMark val="none"/>
        <c:tickLblPos val="nextTo"/>
        <c:crossAx val="89046400"/>
        <c:crosses val="autoZero"/>
        <c:auto val="1"/>
        <c:lblAlgn val="ctr"/>
        <c:lblOffset val="100"/>
      </c:catAx>
      <c:valAx>
        <c:axId val="89046400"/>
        <c:scaling>
          <c:orientation val="minMax"/>
        </c:scaling>
        <c:delete val="1"/>
        <c:axPos val="l"/>
        <c:numFmt formatCode="General" sourceLinked="1"/>
        <c:tickLblPos val="none"/>
        <c:crossAx val="89044864"/>
        <c:crosses val="autoZero"/>
        <c:crossBetween val="between"/>
      </c:valAx>
    </c:plotArea>
    <c:legend>
      <c:legendPos val="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CASA HABITACIÓN</a:t>
            </a:r>
            <a:endParaRPr lang="es-MX" dirty="0" smtClean="0"/>
          </a:p>
          <a:p>
            <a:pPr>
              <a:defRPr/>
            </a:pPr>
            <a:r>
              <a:rPr lang="es-MX" sz="1800" b="1" i="0" baseline="0" dirty="0" smtClean="0"/>
              <a:t>TRIMESTRAL </a:t>
            </a:r>
            <a:endParaRPr lang="es-MX" sz="1800" b="1" i="0" baseline="0" dirty="0"/>
          </a:p>
        </c:rich>
      </c:tx>
    </c:title>
    <c:plotArea>
      <c:layout/>
      <c:barChart>
        <c:barDir val="col"/>
        <c:grouping val="clustered"/>
        <c:ser>
          <c:idx val="0"/>
          <c:order val="0"/>
          <c:tx>
            <c:strRef>
              <c:f>'ROBO A CASA HABITACION '!$A$4</c:f>
              <c:strCache>
                <c:ptCount val="1"/>
                <c:pt idx="0">
                  <c:v>2015</c:v>
                </c:pt>
              </c:strCache>
            </c:strRef>
          </c:tx>
          <c:cat>
            <c:strRef>
              <c:f>'ROBO A CASA HABITACION '!$B$3:$D$3</c:f>
              <c:strCache>
                <c:ptCount val="3"/>
                <c:pt idx="0">
                  <c:v>ABRIL</c:v>
                </c:pt>
                <c:pt idx="1">
                  <c:v>MAYO</c:v>
                </c:pt>
                <c:pt idx="2">
                  <c:v>JUNIO</c:v>
                </c:pt>
              </c:strCache>
            </c:strRef>
          </c:cat>
          <c:val>
            <c:numRef>
              <c:f>'ROBO A CASA HABITACION '!$B$4:$D$4</c:f>
              <c:numCache>
                <c:formatCode>General</c:formatCode>
                <c:ptCount val="3"/>
              </c:numCache>
            </c:numRef>
          </c:val>
        </c:ser>
        <c:ser>
          <c:idx val="1"/>
          <c:order val="1"/>
          <c:tx>
            <c:strRef>
              <c:f>'ROBO A CASA HABITACION '!$A$5</c:f>
              <c:strCache>
                <c:ptCount val="1"/>
                <c:pt idx="0">
                  <c:v>2016</c:v>
                </c:pt>
              </c:strCache>
            </c:strRef>
          </c:tx>
          <c:cat>
            <c:strRef>
              <c:f>'ROBO A CASA HABITACION '!$B$3:$D$3</c:f>
              <c:strCache>
                <c:ptCount val="3"/>
                <c:pt idx="0">
                  <c:v>ABRIL</c:v>
                </c:pt>
                <c:pt idx="1">
                  <c:v>MAYO</c:v>
                </c:pt>
                <c:pt idx="2">
                  <c:v>JUNIO</c:v>
                </c:pt>
              </c:strCache>
            </c:strRef>
          </c:cat>
          <c:val>
            <c:numRef>
              <c:f>'ROBO A CASA HABITACION '!$B$5:$D$5</c:f>
              <c:numCache>
                <c:formatCode>General</c:formatCode>
                <c:ptCount val="3"/>
                <c:pt idx="0">
                  <c:v>65</c:v>
                </c:pt>
                <c:pt idx="1">
                  <c:v>78</c:v>
                </c:pt>
                <c:pt idx="2">
                  <c:v>61</c:v>
                </c:pt>
              </c:numCache>
            </c:numRef>
          </c:val>
        </c:ser>
        <c:ser>
          <c:idx val="2"/>
          <c:order val="2"/>
          <c:tx>
            <c:strRef>
              <c:f>'ROBO A CASA HABITACION '!$A$6</c:f>
              <c:strCache>
                <c:ptCount val="1"/>
                <c:pt idx="0">
                  <c:v>2017</c:v>
                </c:pt>
              </c:strCache>
            </c:strRef>
          </c:tx>
          <c:cat>
            <c:strRef>
              <c:f>'ROBO A CASA HABITACION '!$B$3:$D$3</c:f>
              <c:strCache>
                <c:ptCount val="3"/>
                <c:pt idx="0">
                  <c:v>ABRIL</c:v>
                </c:pt>
                <c:pt idx="1">
                  <c:v>MAYO</c:v>
                </c:pt>
                <c:pt idx="2">
                  <c:v>JUNIO</c:v>
                </c:pt>
              </c:strCache>
            </c:strRef>
          </c:cat>
          <c:val>
            <c:numRef>
              <c:f>'ROBO A CASA HABITACION '!$B$6:$D$6</c:f>
              <c:numCache>
                <c:formatCode>General</c:formatCode>
                <c:ptCount val="3"/>
                <c:pt idx="0">
                  <c:v>31</c:v>
                </c:pt>
                <c:pt idx="1">
                  <c:v>25</c:v>
                </c:pt>
                <c:pt idx="2">
                  <c:v>39</c:v>
                </c:pt>
              </c:numCache>
            </c:numRef>
          </c:val>
        </c:ser>
        <c:ser>
          <c:idx val="3"/>
          <c:order val="3"/>
          <c:tx>
            <c:strRef>
              <c:f>'ROBO A CASA HABITACION '!$A$7</c:f>
              <c:strCache>
                <c:ptCount val="1"/>
                <c:pt idx="0">
                  <c:v>2018</c:v>
                </c:pt>
              </c:strCache>
            </c:strRef>
          </c:tx>
          <c:cat>
            <c:strRef>
              <c:f>'ROBO A CASA HABITACION '!$B$3:$D$3</c:f>
              <c:strCache>
                <c:ptCount val="3"/>
                <c:pt idx="0">
                  <c:v>ABRIL</c:v>
                </c:pt>
                <c:pt idx="1">
                  <c:v>MAYO</c:v>
                </c:pt>
                <c:pt idx="2">
                  <c:v>JUNIO</c:v>
                </c:pt>
              </c:strCache>
            </c:strRef>
          </c:cat>
          <c:val>
            <c:numRef>
              <c:f>'ROBO A CASA HABITACION '!$B$7:$D$7</c:f>
              <c:numCache>
                <c:formatCode>General</c:formatCode>
                <c:ptCount val="3"/>
                <c:pt idx="0">
                  <c:v>38</c:v>
                </c:pt>
                <c:pt idx="1">
                  <c:v>24</c:v>
                </c:pt>
                <c:pt idx="2">
                  <c:v>28</c:v>
                </c:pt>
              </c:numCache>
            </c:numRef>
          </c:val>
        </c:ser>
        <c:dLbls>
          <c:showVal val="1"/>
        </c:dLbls>
        <c:overlap val="-25"/>
        <c:axId val="89103744"/>
        <c:axId val="89121920"/>
      </c:barChart>
      <c:catAx>
        <c:axId val="89103744"/>
        <c:scaling>
          <c:orientation val="minMax"/>
        </c:scaling>
        <c:axPos val="b"/>
        <c:numFmt formatCode="General" sourceLinked="1"/>
        <c:majorTickMark val="none"/>
        <c:tickLblPos val="nextTo"/>
        <c:crossAx val="89121920"/>
        <c:crosses val="autoZero"/>
        <c:auto val="1"/>
        <c:lblAlgn val="ctr"/>
        <c:lblOffset val="100"/>
      </c:catAx>
      <c:valAx>
        <c:axId val="89121920"/>
        <c:scaling>
          <c:orientation val="minMax"/>
        </c:scaling>
        <c:delete val="1"/>
        <c:axPos val="l"/>
        <c:numFmt formatCode="General" sourceLinked="1"/>
        <c:tickLblPos val="none"/>
        <c:crossAx val="89103744"/>
        <c:crosses val="autoZero"/>
        <c:crossBetween val="between"/>
      </c:valAx>
    </c:plotArea>
    <c:legend>
      <c:legendPos val="t"/>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CASA HABITACIÓN</a:t>
            </a:r>
            <a:endParaRPr lang="es-MX" dirty="0" smtClean="0"/>
          </a:p>
          <a:p>
            <a:pPr>
              <a:defRPr/>
            </a:pPr>
            <a:r>
              <a:rPr lang="es-MX" sz="1800" b="1" i="0" baseline="0" dirty="0" smtClean="0"/>
              <a:t>TRIMESTRAL </a:t>
            </a:r>
            <a:endParaRPr lang="es-MX" sz="1800" b="1" i="0" baseline="0" dirty="0"/>
          </a:p>
        </c:rich>
      </c:tx>
    </c:title>
    <c:plotArea>
      <c:layout/>
      <c:barChart>
        <c:barDir val="col"/>
        <c:grouping val="clustered"/>
        <c:ser>
          <c:idx val="0"/>
          <c:order val="0"/>
          <c:tx>
            <c:strRef>
              <c:f>'ROBO A CASA HABITACION '!$A$20</c:f>
              <c:strCache>
                <c:ptCount val="1"/>
                <c:pt idx="0">
                  <c:v>2015</c:v>
                </c:pt>
              </c:strCache>
            </c:strRef>
          </c:tx>
          <c:cat>
            <c:strRef>
              <c:f>'ROBO A CASA HABITACION '!$B$19:$D$19</c:f>
              <c:strCache>
                <c:ptCount val="3"/>
                <c:pt idx="0">
                  <c:v>JULIO</c:v>
                </c:pt>
                <c:pt idx="1">
                  <c:v>AGOSTO</c:v>
                </c:pt>
                <c:pt idx="2">
                  <c:v>SEPT.</c:v>
                </c:pt>
              </c:strCache>
            </c:strRef>
          </c:cat>
          <c:val>
            <c:numRef>
              <c:f>'ROBO A CASA HABITACION '!$B$20:$D$20</c:f>
              <c:numCache>
                <c:formatCode>General</c:formatCode>
                <c:ptCount val="3"/>
              </c:numCache>
            </c:numRef>
          </c:val>
        </c:ser>
        <c:ser>
          <c:idx val="1"/>
          <c:order val="1"/>
          <c:tx>
            <c:strRef>
              <c:f>'ROBO A CASA HABITACION '!$A$21</c:f>
              <c:strCache>
                <c:ptCount val="1"/>
                <c:pt idx="0">
                  <c:v>2016</c:v>
                </c:pt>
              </c:strCache>
            </c:strRef>
          </c:tx>
          <c:cat>
            <c:strRef>
              <c:f>'ROBO A CASA HABITACION '!$B$19:$D$19</c:f>
              <c:strCache>
                <c:ptCount val="3"/>
                <c:pt idx="0">
                  <c:v>JULIO</c:v>
                </c:pt>
                <c:pt idx="1">
                  <c:v>AGOSTO</c:v>
                </c:pt>
                <c:pt idx="2">
                  <c:v>SEPT.</c:v>
                </c:pt>
              </c:strCache>
            </c:strRef>
          </c:cat>
          <c:val>
            <c:numRef>
              <c:f>'ROBO A CASA HABITACION '!$B$21:$D$21</c:f>
              <c:numCache>
                <c:formatCode>General</c:formatCode>
                <c:ptCount val="3"/>
                <c:pt idx="0">
                  <c:v>83</c:v>
                </c:pt>
                <c:pt idx="1">
                  <c:v>84</c:v>
                </c:pt>
                <c:pt idx="2">
                  <c:v>55</c:v>
                </c:pt>
              </c:numCache>
            </c:numRef>
          </c:val>
        </c:ser>
        <c:ser>
          <c:idx val="2"/>
          <c:order val="2"/>
          <c:tx>
            <c:strRef>
              <c:f>'ROBO A CASA HABITACION '!$A$22</c:f>
              <c:strCache>
                <c:ptCount val="1"/>
                <c:pt idx="0">
                  <c:v>2017</c:v>
                </c:pt>
              </c:strCache>
            </c:strRef>
          </c:tx>
          <c:cat>
            <c:strRef>
              <c:f>'ROBO A CASA HABITACION '!$B$19:$D$19</c:f>
              <c:strCache>
                <c:ptCount val="3"/>
                <c:pt idx="0">
                  <c:v>JULIO</c:v>
                </c:pt>
                <c:pt idx="1">
                  <c:v>AGOSTO</c:v>
                </c:pt>
                <c:pt idx="2">
                  <c:v>SEPT.</c:v>
                </c:pt>
              </c:strCache>
            </c:strRef>
          </c:cat>
          <c:val>
            <c:numRef>
              <c:f>'ROBO A CASA HABITACION '!$B$22:$D$22</c:f>
              <c:numCache>
                <c:formatCode>General</c:formatCode>
                <c:ptCount val="3"/>
                <c:pt idx="0">
                  <c:v>30</c:v>
                </c:pt>
                <c:pt idx="1">
                  <c:v>34</c:v>
                </c:pt>
                <c:pt idx="2">
                  <c:v>28</c:v>
                </c:pt>
              </c:numCache>
            </c:numRef>
          </c:val>
        </c:ser>
        <c:ser>
          <c:idx val="3"/>
          <c:order val="3"/>
          <c:tx>
            <c:strRef>
              <c:f>'ROBO A CASA HABITACION '!$A$23</c:f>
              <c:strCache>
                <c:ptCount val="1"/>
                <c:pt idx="0">
                  <c:v>2018</c:v>
                </c:pt>
              </c:strCache>
            </c:strRef>
          </c:tx>
          <c:cat>
            <c:strRef>
              <c:f>'ROBO A CASA HABITACION '!$B$19:$D$19</c:f>
              <c:strCache>
                <c:ptCount val="3"/>
                <c:pt idx="0">
                  <c:v>JULIO</c:v>
                </c:pt>
                <c:pt idx="1">
                  <c:v>AGOSTO</c:v>
                </c:pt>
                <c:pt idx="2">
                  <c:v>SEPT.</c:v>
                </c:pt>
              </c:strCache>
            </c:strRef>
          </c:cat>
          <c:val>
            <c:numRef>
              <c:f>'ROBO A CASA HABITACION '!$B$23:$D$23</c:f>
              <c:numCache>
                <c:formatCode>General</c:formatCode>
                <c:ptCount val="3"/>
                <c:pt idx="0">
                  <c:v>31</c:v>
                </c:pt>
                <c:pt idx="1">
                  <c:v>28</c:v>
                </c:pt>
                <c:pt idx="2">
                  <c:v>28</c:v>
                </c:pt>
              </c:numCache>
            </c:numRef>
          </c:val>
        </c:ser>
        <c:dLbls>
          <c:showVal val="1"/>
        </c:dLbls>
        <c:overlap val="-25"/>
        <c:axId val="89232512"/>
        <c:axId val="89234048"/>
      </c:barChart>
      <c:catAx>
        <c:axId val="89232512"/>
        <c:scaling>
          <c:orientation val="minMax"/>
        </c:scaling>
        <c:axPos val="b"/>
        <c:numFmt formatCode="General" sourceLinked="1"/>
        <c:majorTickMark val="none"/>
        <c:tickLblPos val="nextTo"/>
        <c:crossAx val="89234048"/>
        <c:crosses val="autoZero"/>
        <c:auto val="1"/>
        <c:lblAlgn val="ctr"/>
        <c:lblOffset val="100"/>
      </c:catAx>
      <c:valAx>
        <c:axId val="89234048"/>
        <c:scaling>
          <c:orientation val="minMax"/>
        </c:scaling>
        <c:delete val="1"/>
        <c:axPos val="l"/>
        <c:numFmt formatCode="General" sourceLinked="1"/>
        <c:majorTickMark val="none"/>
        <c:tickLblPos val="none"/>
        <c:crossAx val="89232512"/>
        <c:crosses val="autoZero"/>
        <c:crossBetween val="between"/>
      </c:valAx>
    </c:plotArea>
    <c:legend>
      <c:legendPos val="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REPORTES</a:t>
            </a:r>
            <a:r>
              <a:rPr lang="es-MX" baseline="0"/>
              <a:t> ATENDIDOS </a:t>
            </a:r>
          </a:p>
          <a:p>
            <a:pPr>
              <a:defRPr/>
            </a:pPr>
            <a:r>
              <a:rPr lang="es-MX" baseline="0"/>
              <a:t>TRIMESTRAL </a:t>
            </a:r>
            <a:endParaRPr lang="es-MX"/>
          </a:p>
        </c:rich>
      </c:tx>
      <c:layout/>
    </c:title>
    <c:plotArea>
      <c:layout/>
      <c:barChart>
        <c:barDir val="col"/>
        <c:grouping val="clustered"/>
        <c:ser>
          <c:idx val="0"/>
          <c:order val="0"/>
          <c:tx>
            <c:strRef>
              <c:f>'REPORTES ANTENDIDOS'!$C$18</c:f>
              <c:strCache>
                <c:ptCount val="1"/>
                <c:pt idx="0">
                  <c:v>2015</c:v>
                </c:pt>
              </c:strCache>
            </c:strRef>
          </c:tx>
          <c:cat>
            <c:strRef>
              <c:f>'REPORTES ANTENDIDOS'!$D$17:$F$17</c:f>
              <c:strCache>
                <c:ptCount val="3"/>
                <c:pt idx="0">
                  <c:v>ENE</c:v>
                </c:pt>
                <c:pt idx="1">
                  <c:v>FEB</c:v>
                </c:pt>
                <c:pt idx="2">
                  <c:v>MAR</c:v>
                </c:pt>
              </c:strCache>
            </c:strRef>
          </c:cat>
          <c:val>
            <c:numRef>
              <c:f>'REPORTES ANTENDIDOS'!$D$18:$F$18</c:f>
              <c:numCache>
                <c:formatCode>General</c:formatCode>
                <c:ptCount val="3"/>
              </c:numCache>
            </c:numRef>
          </c:val>
        </c:ser>
        <c:ser>
          <c:idx val="1"/>
          <c:order val="1"/>
          <c:tx>
            <c:strRef>
              <c:f>'REPORTES ANTENDIDOS'!$C$19</c:f>
              <c:strCache>
                <c:ptCount val="1"/>
                <c:pt idx="0">
                  <c:v>2016</c:v>
                </c:pt>
              </c:strCache>
            </c:strRef>
          </c:tx>
          <c:cat>
            <c:strRef>
              <c:f>'REPORTES ANTENDIDOS'!$D$17:$F$17</c:f>
              <c:strCache>
                <c:ptCount val="3"/>
                <c:pt idx="0">
                  <c:v>ENE</c:v>
                </c:pt>
                <c:pt idx="1">
                  <c:v>FEB</c:v>
                </c:pt>
                <c:pt idx="2">
                  <c:v>MAR</c:v>
                </c:pt>
              </c:strCache>
            </c:strRef>
          </c:cat>
          <c:val>
            <c:numRef>
              <c:f>'REPORTES ANTENDIDOS'!$D$19:$F$19</c:f>
              <c:numCache>
                <c:formatCode>General</c:formatCode>
                <c:ptCount val="3"/>
                <c:pt idx="0">
                  <c:v>5643</c:v>
                </c:pt>
                <c:pt idx="1">
                  <c:v>6505</c:v>
                </c:pt>
                <c:pt idx="2">
                  <c:v>6814</c:v>
                </c:pt>
              </c:numCache>
            </c:numRef>
          </c:val>
        </c:ser>
        <c:ser>
          <c:idx val="2"/>
          <c:order val="2"/>
          <c:tx>
            <c:strRef>
              <c:f>'REPORTES ANTENDIDOS'!$C$20</c:f>
              <c:strCache>
                <c:ptCount val="1"/>
                <c:pt idx="0">
                  <c:v>2017</c:v>
                </c:pt>
              </c:strCache>
            </c:strRef>
          </c:tx>
          <c:cat>
            <c:strRef>
              <c:f>'REPORTES ANTENDIDOS'!$D$17:$F$17</c:f>
              <c:strCache>
                <c:ptCount val="3"/>
                <c:pt idx="0">
                  <c:v>ENE</c:v>
                </c:pt>
                <c:pt idx="1">
                  <c:v>FEB</c:v>
                </c:pt>
                <c:pt idx="2">
                  <c:v>MAR</c:v>
                </c:pt>
              </c:strCache>
            </c:strRef>
          </c:cat>
          <c:val>
            <c:numRef>
              <c:f>'REPORTES ANTENDIDOS'!$D$20:$F$20</c:f>
              <c:numCache>
                <c:formatCode>General</c:formatCode>
                <c:ptCount val="3"/>
                <c:pt idx="0">
                  <c:v>6850</c:v>
                </c:pt>
                <c:pt idx="1">
                  <c:v>7628</c:v>
                </c:pt>
                <c:pt idx="2">
                  <c:v>9646</c:v>
                </c:pt>
              </c:numCache>
            </c:numRef>
          </c:val>
        </c:ser>
        <c:ser>
          <c:idx val="3"/>
          <c:order val="3"/>
          <c:tx>
            <c:strRef>
              <c:f>'REPORTES ANTENDIDOS'!$C$21</c:f>
              <c:strCache>
                <c:ptCount val="1"/>
                <c:pt idx="0">
                  <c:v>2018</c:v>
                </c:pt>
              </c:strCache>
            </c:strRef>
          </c:tx>
          <c:cat>
            <c:strRef>
              <c:f>'REPORTES ANTENDIDOS'!$D$17:$F$17</c:f>
              <c:strCache>
                <c:ptCount val="3"/>
                <c:pt idx="0">
                  <c:v>ENE</c:v>
                </c:pt>
                <c:pt idx="1">
                  <c:v>FEB</c:v>
                </c:pt>
                <c:pt idx="2">
                  <c:v>MAR</c:v>
                </c:pt>
              </c:strCache>
            </c:strRef>
          </c:cat>
          <c:val>
            <c:numRef>
              <c:f>'REPORTES ANTENDIDOS'!$D$21:$F$21</c:f>
              <c:numCache>
                <c:formatCode>General</c:formatCode>
                <c:ptCount val="3"/>
                <c:pt idx="0">
                  <c:v>6305</c:v>
                </c:pt>
                <c:pt idx="1">
                  <c:v>6459</c:v>
                </c:pt>
                <c:pt idx="2">
                  <c:v>7529</c:v>
                </c:pt>
              </c:numCache>
            </c:numRef>
          </c:val>
        </c:ser>
        <c:dLbls>
          <c:showVal val="1"/>
        </c:dLbls>
        <c:overlap val="-25"/>
        <c:axId val="86879232"/>
        <c:axId val="86885120"/>
      </c:barChart>
      <c:catAx>
        <c:axId val="86879232"/>
        <c:scaling>
          <c:orientation val="minMax"/>
        </c:scaling>
        <c:axPos val="b"/>
        <c:numFmt formatCode="General" sourceLinked="1"/>
        <c:majorTickMark val="none"/>
        <c:tickLblPos val="nextTo"/>
        <c:crossAx val="86885120"/>
        <c:crosses val="autoZero"/>
        <c:auto val="1"/>
        <c:lblAlgn val="ctr"/>
        <c:lblOffset val="100"/>
      </c:catAx>
      <c:valAx>
        <c:axId val="86885120"/>
        <c:scaling>
          <c:orientation val="minMax"/>
        </c:scaling>
        <c:delete val="1"/>
        <c:axPos val="l"/>
        <c:numFmt formatCode="General" sourceLinked="1"/>
        <c:tickLblPos val="none"/>
        <c:crossAx val="86879232"/>
        <c:crosses val="autoZero"/>
        <c:crossBetween val="between"/>
      </c:valAx>
    </c:plotArea>
    <c:legend>
      <c:legendPos val="t"/>
      <c:layout/>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ROBO</a:t>
            </a:r>
            <a:r>
              <a:rPr lang="es-MX" baseline="0"/>
              <a:t> A CASA HABITACIÓN</a:t>
            </a:r>
          </a:p>
          <a:p>
            <a:pPr>
              <a:defRPr/>
            </a:pPr>
            <a:r>
              <a:rPr lang="es-MX" baseline="0"/>
              <a:t>TRIMESTRAL</a:t>
            </a:r>
            <a:endParaRPr lang="es-MX"/>
          </a:p>
        </c:rich>
      </c:tx>
    </c:title>
    <c:plotArea>
      <c:layout/>
      <c:barChart>
        <c:barDir val="col"/>
        <c:grouping val="clustered"/>
        <c:ser>
          <c:idx val="0"/>
          <c:order val="0"/>
          <c:tx>
            <c:strRef>
              <c:f>'ROBO A CASA HABITACION '!$A$37</c:f>
              <c:strCache>
                <c:ptCount val="1"/>
                <c:pt idx="0">
                  <c:v>2015</c:v>
                </c:pt>
              </c:strCache>
            </c:strRef>
          </c:tx>
          <c:cat>
            <c:strRef>
              <c:f>'ROBO A CASA HABITACION '!$B$36:$D$36</c:f>
              <c:strCache>
                <c:ptCount val="3"/>
                <c:pt idx="0">
                  <c:v>OCT.</c:v>
                </c:pt>
                <c:pt idx="1">
                  <c:v>NOV</c:v>
                </c:pt>
                <c:pt idx="2">
                  <c:v>DIC</c:v>
                </c:pt>
              </c:strCache>
            </c:strRef>
          </c:cat>
          <c:val>
            <c:numRef>
              <c:f>'ROBO A CASA HABITACION '!$B$37:$D$37</c:f>
              <c:numCache>
                <c:formatCode>General</c:formatCode>
                <c:ptCount val="3"/>
                <c:pt idx="0">
                  <c:v>83</c:v>
                </c:pt>
                <c:pt idx="1">
                  <c:v>63</c:v>
                </c:pt>
                <c:pt idx="2">
                  <c:v>73</c:v>
                </c:pt>
              </c:numCache>
            </c:numRef>
          </c:val>
        </c:ser>
        <c:ser>
          <c:idx val="1"/>
          <c:order val="1"/>
          <c:tx>
            <c:strRef>
              <c:f>'ROBO A CASA HABITACION '!$A$38</c:f>
              <c:strCache>
                <c:ptCount val="1"/>
                <c:pt idx="0">
                  <c:v>2016</c:v>
                </c:pt>
              </c:strCache>
            </c:strRef>
          </c:tx>
          <c:cat>
            <c:strRef>
              <c:f>'ROBO A CASA HABITACION '!$B$36:$D$36</c:f>
              <c:strCache>
                <c:ptCount val="3"/>
                <c:pt idx="0">
                  <c:v>OCT.</c:v>
                </c:pt>
                <c:pt idx="1">
                  <c:v>NOV</c:v>
                </c:pt>
                <c:pt idx="2">
                  <c:v>DIC</c:v>
                </c:pt>
              </c:strCache>
            </c:strRef>
          </c:cat>
          <c:val>
            <c:numRef>
              <c:f>'ROBO A CASA HABITACION '!$B$38:$D$38</c:f>
              <c:numCache>
                <c:formatCode>General</c:formatCode>
                <c:ptCount val="3"/>
                <c:pt idx="0">
                  <c:v>62</c:v>
                </c:pt>
                <c:pt idx="1">
                  <c:v>39</c:v>
                </c:pt>
                <c:pt idx="2">
                  <c:v>41</c:v>
                </c:pt>
              </c:numCache>
            </c:numRef>
          </c:val>
        </c:ser>
        <c:ser>
          <c:idx val="2"/>
          <c:order val="2"/>
          <c:tx>
            <c:strRef>
              <c:f>'ROBO A CASA HABITACION '!$A$39</c:f>
              <c:strCache>
                <c:ptCount val="1"/>
                <c:pt idx="0">
                  <c:v>2017</c:v>
                </c:pt>
              </c:strCache>
            </c:strRef>
          </c:tx>
          <c:cat>
            <c:strRef>
              <c:f>'ROBO A CASA HABITACION '!$B$36:$D$36</c:f>
              <c:strCache>
                <c:ptCount val="3"/>
                <c:pt idx="0">
                  <c:v>OCT.</c:v>
                </c:pt>
                <c:pt idx="1">
                  <c:v>NOV</c:v>
                </c:pt>
                <c:pt idx="2">
                  <c:v>DIC</c:v>
                </c:pt>
              </c:strCache>
            </c:strRef>
          </c:cat>
          <c:val>
            <c:numRef>
              <c:f>'ROBO A CASA HABITACION '!$B$39:$D$39</c:f>
              <c:numCache>
                <c:formatCode>General</c:formatCode>
                <c:ptCount val="3"/>
                <c:pt idx="0">
                  <c:v>24</c:v>
                </c:pt>
                <c:pt idx="1">
                  <c:v>28</c:v>
                </c:pt>
                <c:pt idx="2">
                  <c:v>12</c:v>
                </c:pt>
              </c:numCache>
            </c:numRef>
          </c:val>
        </c:ser>
        <c:ser>
          <c:idx val="3"/>
          <c:order val="3"/>
          <c:tx>
            <c:strRef>
              <c:f>'ROBO A CASA HABITACION '!$A$40</c:f>
              <c:strCache>
                <c:ptCount val="1"/>
                <c:pt idx="0">
                  <c:v>2018</c:v>
                </c:pt>
              </c:strCache>
            </c:strRef>
          </c:tx>
          <c:cat>
            <c:strRef>
              <c:f>'ROBO A CASA HABITACION '!$B$36:$D$36</c:f>
              <c:strCache>
                <c:ptCount val="3"/>
                <c:pt idx="0">
                  <c:v>OCT.</c:v>
                </c:pt>
                <c:pt idx="1">
                  <c:v>NOV</c:v>
                </c:pt>
                <c:pt idx="2">
                  <c:v>DIC</c:v>
                </c:pt>
              </c:strCache>
            </c:strRef>
          </c:cat>
          <c:val>
            <c:numRef>
              <c:f>'ROBO A CASA HABITACION '!$B$40:$D$40</c:f>
              <c:numCache>
                <c:formatCode>General</c:formatCode>
                <c:ptCount val="3"/>
                <c:pt idx="0">
                  <c:v>23</c:v>
                </c:pt>
                <c:pt idx="1">
                  <c:v>40</c:v>
                </c:pt>
                <c:pt idx="2">
                  <c:v>39</c:v>
                </c:pt>
              </c:numCache>
            </c:numRef>
          </c:val>
        </c:ser>
        <c:dLbls>
          <c:showVal val="1"/>
        </c:dLbls>
        <c:overlap val="-25"/>
        <c:axId val="89348736"/>
        <c:axId val="89375104"/>
      </c:barChart>
      <c:catAx>
        <c:axId val="89348736"/>
        <c:scaling>
          <c:orientation val="minMax"/>
        </c:scaling>
        <c:axPos val="b"/>
        <c:numFmt formatCode="General" sourceLinked="1"/>
        <c:majorTickMark val="none"/>
        <c:tickLblPos val="nextTo"/>
        <c:crossAx val="89375104"/>
        <c:crosses val="autoZero"/>
        <c:auto val="1"/>
        <c:lblAlgn val="ctr"/>
        <c:lblOffset val="100"/>
      </c:catAx>
      <c:valAx>
        <c:axId val="89375104"/>
        <c:scaling>
          <c:orientation val="minMax"/>
        </c:scaling>
        <c:delete val="1"/>
        <c:axPos val="l"/>
        <c:numFmt formatCode="General" sourceLinked="1"/>
        <c:tickLblPos val="none"/>
        <c:crossAx val="89348736"/>
        <c:crosses val="autoZero"/>
        <c:crossBetween val="between"/>
      </c:valAx>
    </c:plotArea>
    <c:legend>
      <c:legendPos val="t"/>
    </c:legend>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COMERCIO </a:t>
            </a:r>
          </a:p>
          <a:p>
            <a:pPr>
              <a:defRPr/>
            </a:pPr>
            <a:r>
              <a:rPr lang="es-MX" baseline="0" dirty="0" smtClean="0"/>
              <a:t>ANUAL</a:t>
            </a:r>
            <a:endParaRPr lang="es-MX" dirty="0"/>
          </a:p>
        </c:rich>
      </c:tx>
    </c:title>
    <c:plotArea>
      <c:layout/>
      <c:barChart>
        <c:barDir val="col"/>
        <c:grouping val="clustered"/>
        <c:ser>
          <c:idx val="0"/>
          <c:order val="0"/>
          <c:tx>
            <c:strRef>
              <c:f>GRAFICAS!$C$128</c:f>
              <c:strCache>
                <c:ptCount val="1"/>
                <c:pt idx="0">
                  <c:v>2015</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GRAFICAS!$D$128:$O$128</c:f>
              <c:numCache>
                <c:formatCode>General</c:formatCode>
                <c:ptCount val="12"/>
                <c:pt idx="9">
                  <c:v>77</c:v>
                </c:pt>
                <c:pt idx="10">
                  <c:v>59</c:v>
                </c:pt>
                <c:pt idx="11">
                  <c:v>51</c:v>
                </c:pt>
              </c:numCache>
            </c:numRef>
          </c:val>
        </c:ser>
        <c:ser>
          <c:idx val="1"/>
          <c:order val="1"/>
          <c:tx>
            <c:strRef>
              <c:f>GRAFICAS!$C$129</c:f>
              <c:strCache>
                <c:ptCount val="1"/>
                <c:pt idx="0">
                  <c:v>2016</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GRAFICAS!$D$129:$O$129</c:f>
              <c:numCache>
                <c:formatCode>General</c:formatCode>
                <c:ptCount val="12"/>
                <c:pt idx="0">
                  <c:v>61</c:v>
                </c:pt>
                <c:pt idx="1">
                  <c:v>55</c:v>
                </c:pt>
                <c:pt idx="2">
                  <c:v>59</c:v>
                </c:pt>
                <c:pt idx="3">
                  <c:v>56</c:v>
                </c:pt>
                <c:pt idx="4">
                  <c:v>58</c:v>
                </c:pt>
                <c:pt idx="5">
                  <c:v>46</c:v>
                </c:pt>
                <c:pt idx="6">
                  <c:v>35</c:v>
                </c:pt>
                <c:pt idx="7">
                  <c:v>50</c:v>
                </c:pt>
                <c:pt idx="8">
                  <c:v>42</c:v>
                </c:pt>
                <c:pt idx="9">
                  <c:v>30</c:v>
                </c:pt>
                <c:pt idx="10">
                  <c:v>37</c:v>
                </c:pt>
                <c:pt idx="11">
                  <c:v>59</c:v>
                </c:pt>
              </c:numCache>
            </c:numRef>
          </c:val>
        </c:ser>
        <c:ser>
          <c:idx val="2"/>
          <c:order val="2"/>
          <c:tx>
            <c:strRef>
              <c:f>GRAFICAS!$C$130</c:f>
              <c:strCache>
                <c:ptCount val="1"/>
                <c:pt idx="0">
                  <c:v>2017</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GRAFICAS!$D$130:$O$130</c:f>
              <c:numCache>
                <c:formatCode>General</c:formatCode>
                <c:ptCount val="12"/>
                <c:pt idx="0">
                  <c:v>42</c:v>
                </c:pt>
                <c:pt idx="1">
                  <c:v>43</c:v>
                </c:pt>
                <c:pt idx="2">
                  <c:v>46</c:v>
                </c:pt>
                <c:pt idx="3">
                  <c:v>26</c:v>
                </c:pt>
                <c:pt idx="4">
                  <c:v>34</c:v>
                </c:pt>
                <c:pt idx="5">
                  <c:v>37</c:v>
                </c:pt>
                <c:pt idx="6">
                  <c:v>42</c:v>
                </c:pt>
                <c:pt idx="7">
                  <c:v>31</c:v>
                </c:pt>
                <c:pt idx="8">
                  <c:v>40</c:v>
                </c:pt>
                <c:pt idx="9">
                  <c:v>46</c:v>
                </c:pt>
                <c:pt idx="10">
                  <c:v>33</c:v>
                </c:pt>
                <c:pt idx="11">
                  <c:v>21</c:v>
                </c:pt>
              </c:numCache>
            </c:numRef>
          </c:val>
        </c:ser>
        <c:ser>
          <c:idx val="3"/>
          <c:order val="3"/>
          <c:tx>
            <c:strRef>
              <c:f>GRAFICAS!$C$131</c:f>
              <c:strCache>
                <c:ptCount val="1"/>
                <c:pt idx="0">
                  <c:v>2018</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GRAFICAS!$D$131:$O$131</c:f>
              <c:numCache>
                <c:formatCode>General</c:formatCode>
                <c:ptCount val="12"/>
                <c:pt idx="0">
                  <c:v>26</c:v>
                </c:pt>
                <c:pt idx="1">
                  <c:v>33</c:v>
                </c:pt>
                <c:pt idx="2">
                  <c:v>20</c:v>
                </c:pt>
                <c:pt idx="3">
                  <c:v>27</c:v>
                </c:pt>
                <c:pt idx="4">
                  <c:v>32</c:v>
                </c:pt>
                <c:pt idx="5">
                  <c:v>25</c:v>
                </c:pt>
                <c:pt idx="6">
                  <c:v>14</c:v>
                </c:pt>
                <c:pt idx="7">
                  <c:v>32</c:v>
                </c:pt>
                <c:pt idx="8">
                  <c:v>28</c:v>
                </c:pt>
                <c:pt idx="9">
                  <c:v>31</c:v>
                </c:pt>
                <c:pt idx="10">
                  <c:v>26</c:v>
                </c:pt>
                <c:pt idx="11">
                  <c:v>52</c:v>
                </c:pt>
              </c:numCache>
            </c:numRef>
          </c:val>
        </c:ser>
        <c:axId val="89397888"/>
        <c:axId val="89403776"/>
      </c:barChart>
      <c:catAx>
        <c:axId val="89397888"/>
        <c:scaling>
          <c:orientation val="minMax"/>
        </c:scaling>
        <c:axPos val="b"/>
        <c:majorTickMark val="none"/>
        <c:tickLblPos val="nextTo"/>
        <c:crossAx val="89403776"/>
        <c:crosses val="autoZero"/>
        <c:auto val="1"/>
        <c:lblAlgn val="ctr"/>
        <c:lblOffset val="100"/>
      </c:catAx>
      <c:valAx>
        <c:axId val="89403776"/>
        <c:scaling>
          <c:orientation val="minMax"/>
        </c:scaling>
        <c:axPos val="l"/>
        <c:majorGridlines/>
        <c:numFmt formatCode="General" sourceLinked="1"/>
        <c:majorTickMark val="none"/>
        <c:tickLblPos val="nextTo"/>
        <c:crossAx val="89397888"/>
        <c:crosses val="autoZero"/>
        <c:crossBetween val="between"/>
      </c:valAx>
      <c:dTable>
        <c:showHorzBorder val="1"/>
        <c:showVertBorder val="1"/>
        <c:showOutline val="1"/>
        <c:showKeys val="1"/>
      </c:dTable>
    </c:plotArea>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COMERCIO</a:t>
            </a:r>
          </a:p>
          <a:p>
            <a:pPr>
              <a:defRPr/>
            </a:pPr>
            <a:r>
              <a:rPr lang="es-MX" baseline="0" dirty="0" smtClean="0"/>
              <a:t>TRIMESTRAL </a:t>
            </a:r>
            <a:endParaRPr lang="es-MX" dirty="0"/>
          </a:p>
        </c:rich>
      </c:tx>
    </c:title>
    <c:plotArea>
      <c:layout/>
      <c:barChart>
        <c:barDir val="col"/>
        <c:grouping val="clustered"/>
        <c:ser>
          <c:idx val="0"/>
          <c:order val="0"/>
          <c:tx>
            <c:strRef>
              <c:f>Hoja3!$B$40</c:f>
              <c:strCache>
                <c:ptCount val="1"/>
                <c:pt idx="0">
                  <c:v>2015</c:v>
                </c:pt>
              </c:strCache>
            </c:strRef>
          </c:tx>
          <c:cat>
            <c:strRef>
              <c:f>Hoja3!$C$39:$E$39</c:f>
              <c:strCache>
                <c:ptCount val="3"/>
                <c:pt idx="0">
                  <c:v>ENERO </c:v>
                </c:pt>
                <c:pt idx="1">
                  <c:v>FEBRERO </c:v>
                </c:pt>
                <c:pt idx="2">
                  <c:v>MARZO </c:v>
                </c:pt>
              </c:strCache>
            </c:strRef>
          </c:cat>
          <c:val>
            <c:numRef>
              <c:f>Hoja3!$C$40:$E$40</c:f>
              <c:numCache>
                <c:formatCode>General</c:formatCode>
                <c:ptCount val="3"/>
              </c:numCache>
            </c:numRef>
          </c:val>
        </c:ser>
        <c:ser>
          <c:idx val="1"/>
          <c:order val="1"/>
          <c:tx>
            <c:strRef>
              <c:f>Hoja3!$B$41</c:f>
              <c:strCache>
                <c:ptCount val="1"/>
                <c:pt idx="0">
                  <c:v>2016</c:v>
                </c:pt>
              </c:strCache>
            </c:strRef>
          </c:tx>
          <c:cat>
            <c:strRef>
              <c:f>Hoja3!$C$39:$E$39</c:f>
              <c:strCache>
                <c:ptCount val="3"/>
                <c:pt idx="0">
                  <c:v>ENERO </c:v>
                </c:pt>
                <c:pt idx="1">
                  <c:v>FEBRERO </c:v>
                </c:pt>
                <c:pt idx="2">
                  <c:v>MARZO </c:v>
                </c:pt>
              </c:strCache>
            </c:strRef>
          </c:cat>
          <c:val>
            <c:numRef>
              <c:f>Hoja3!$C$41:$E$41</c:f>
              <c:numCache>
                <c:formatCode>General</c:formatCode>
                <c:ptCount val="3"/>
                <c:pt idx="0">
                  <c:v>61</c:v>
                </c:pt>
                <c:pt idx="1">
                  <c:v>55</c:v>
                </c:pt>
                <c:pt idx="2">
                  <c:v>59</c:v>
                </c:pt>
              </c:numCache>
            </c:numRef>
          </c:val>
        </c:ser>
        <c:ser>
          <c:idx val="2"/>
          <c:order val="2"/>
          <c:tx>
            <c:strRef>
              <c:f>Hoja3!$B$42</c:f>
              <c:strCache>
                <c:ptCount val="1"/>
                <c:pt idx="0">
                  <c:v>2017</c:v>
                </c:pt>
              </c:strCache>
            </c:strRef>
          </c:tx>
          <c:cat>
            <c:strRef>
              <c:f>Hoja3!$C$39:$E$39</c:f>
              <c:strCache>
                <c:ptCount val="3"/>
                <c:pt idx="0">
                  <c:v>ENERO </c:v>
                </c:pt>
                <c:pt idx="1">
                  <c:v>FEBRERO </c:v>
                </c:pt>
                <c:pt idx="2">
                  <c:v>MARZO </c:v>
                </c:pt>
              </c:strCache>
            </c:strRef>
          </c:cat>
          <c:val>
            <c:numRef>
              <c:f>Hoja3!$C$42:$E$42</c:f>
              <c:numCache>
                <c:formatCode>General</c:formatCode>
                <c:ptCount val="3"/>
                <c:pt idx="0">
                  <c:v>42</c:v>
                </c:pt>
                <c:pt idx="1">
                  <c:v>43</c:v>
                </c:pt>
                <c:pt idx="2">
                  <c:v>46</c:v>
                </c:pt>
              </c:numCache>
            </c:numRef>
          </c:val>
        </c:ser>
        <c:ser>
          <c:idx val="3"/>
          <c:order val="3"/>
          <c:tx>
            <c:strRef>
              <c:f>Hoja3!$B$43</c:f>
              <c:strCache>
                <c:ptCount val="1"/>
                <c:pt idx="0">
                  <c:v>2018</c:v>
                </c:pt>
              </c:strCache>
            </c:strRef>
          </c:tx>
          <c:cat>
            <c:strRef>
              <c:f>Hoja3!$C$39:$E$39</c:f>
              <c:strCache>
                <c:ptCount val="3"/>
                <c:pt idx="0">
                  <c:v>ENERO </c:v>
                </c:pt>
                <c:pt idx="1">
                  <c:v>FEBRERO </c:v>
                </c:pt>
                <c:pt idx="2">
                  <c:v>MARZO </c:v>
                </c:pt>
              </c:strCache>
            </c:strRef>
          </c:cat>
          <c:val>
            <c:numRef>
              <c:f>Hoja3!$C$43:$E$43</c:f>
              <c:numCache>
                <c:formatCode>General</c:formatCode>
                <c:ptCount val="3"/>
                <c:pt idx="0">
                  <c:v>26</c:v>
                </c:pt>
                <c:pt idx="1">
                  <c:v>33</c:v>
                </c:pt>
                <c:pt idx="2">
                  <c:v>20</c:v>
                </c:pt>
              </c:numCache>
            </c:numRef>
          </c:val>
        </c:ser>
        <c:dLbls>
          <c:showVal val="1"/>
        </c:dLbls>
        <c:overlap val="-25"/>
        <c:axId val="89454080"/>
        <c:axId val="89455616"/>
      </c:barChart>
      <c:catAx>
        <c:axId val="89454080"/>
        <c:scaling>
          <c:orientation val="minMax"/>
        </c:scaling>
        <c:axPos val="b"/>
        <c:numFmt formatCode="General" sourceLinked="1"/>
        <c:majorTickMark val="none"/>
        <c:tickLblPos val="nextTo"/>
        <c:crossAx val="89455616"/>
        <c:crosses val="autoZero"/>
        <c:auto val="1"/>
        <c:lblAlgn val="ctr"/>
        <c:lblOffset val="100"/>
      </c:catAx>
      <c:valAx>
        <c:axId val="89455616"/>
        <c:scaling>
          <c:orientation val="minMax"/>
        </c:scaling>
        <c:delete val="1"/>
        <c:axPos val="l"/>
        <c:numFmt formatCode="General" sourceLinked="1"/>
        <c:tickLblPos val="none"/>
        <c:crossAx val="89454080"/>
        <c:crosses val="autoZero"/>
        <c:crossBetween val="between"/>
      </c:valAx>
    </c:plotArea>
    <c:legend>
      <c:legendPos val="t"/>
    </c:legend>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COMERCIO </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'ROBO A COMERCIO'!$A$4</c:f>
              <c:strCache>
                <c:ptCount val="1"/>
                <c:pt idx="0">
                  <c:v>2015</c:v>
                </c:pt>
              </c:strCache>
            </c:strRef>
          </c:tx>
          <c:cat>
            <c:strRef>
              <c:f>'ROBO A COMERCIO'!$B$3:$D$3</c:f>
              <c:strCache>
                <c:ptCount val="3"/>
                <c:pt idx="0">
                  <c:v>ABRIL</c:v>
                </c:pt>
                <c:pt idx="1">
                  <c:v>MAYO</c:v>
                </c:pt>
                <c:pt idx="2">
                  <c:v>JUNIO</c:v>
                </c:pt>
              </c:strCache>
            </c:strRef>
          </c:cat>
          <c:val>
            <c:numRef>
              <c:f>'ROBO A COMERCIO'!$B$4:$D$4</c:f>
              <c:numCache>
                <c:formatCode>General</c:formatCode>
                <c:ptCount val="3"/>
              </c:numCache>
            </c:numRef>
          </c:val>
        </c:ser>
        <c:ser>
          <c:idx val="1"/>
          <c:order val="1"/>
          <c:tx>
            <c:strRef>
              <c:f>'ROBO A COMERCIO'!$A$5</c:f>
              <c:strCache>
                <c:ptCount val="1"/>
                <c:pt idx="0">
                  <c:v>2016</c:v>
                </c:pt>
              </c:strCache>
            </c:strRef>
          </c:tx>
          <c:cat>
            <c:strRef>
              <c:f>'ROBO A COMERCIO'!$B$3:$D$3</c:f>
              <c:strCache>
                <c:ptCount val="3"/>
                <c:pt idx="0">
                  <c:v>ABRIL</c:v>
                </c:pt>
                <c:pt idx="1">
                  <c:v>MAYO</c:v>
                </c:pt>
                <c:pt idx="2">
                  <c:v>JUNIO</c:v>
                </c:pt>
              </c:strCache>
            </c:strRef>
          </c:cat>
          <c:val>
            <c:numRef>
              <c:f>'ROBO A COMERCIO'!$B$5:$D$5</c:f>
              <c:numCache>
                <c:formatCode>General</c:formatCode>
                <c:ptCount val="3"/>
                <c:pt idx="0">
                  <c:v>56</c:v>
                </c:pt>
                <c:pt idx="1">
                  <c:v>58</c:v>
                </c:pt>
                <c:pt idx="2">
                  <c:v>46</c:v>
                </c:pt>
              </c:numCache>
            </c:numRef>
          </c:val>
        </c:ser>
        <c:ser>
          <c:idx val="2"/>
          <c:order val="2"/>
          <c:tx>
            <c:strRef>
              <c:f>'ROBO A COMERCIO'!$A$6</c:f>
              <c:strCache>
                <c:ptCount val="1"/>
                <c:pt idx="0">
                  <c:v>2017</c:v>
                </c:pt>
              </c:strCache>
            </c:strRef>
          </c:tx>
          <c:cat>
            <c:strRef>
              <c:f>'ROBO A COMERCIO'!$B$3:$D$3</c:f>
              <c:strCache>
                <c:ptCount val="3"/>
                <c:pt idx="0">
                  <c:v>ABRIL</c:v>
                </c:pt>
                <c:pt idx="1">
                  <c:v>MAYO</c:v>
                </c:pt>
                <c:pt idx="2">
                  <c:v>JUNIO</c:v>
                </c:pt>
              </c:strCache>
            </c:strRef>
          </c:cat>
          <c:val>
            <c:numRef>
              <c:f>'ROBO A COMERCIO'!$B$6:$D$6</c:f>
              <c:numCache>
                <c:formatCode>General</c:formatCode>
                <c:ptCount val="3"/>
                <c:pt idx="0">
                  <c:v>26</c:v>
                </c:pt>
                <c:pt idx="1">
                  <c:v>34</c:v>
                </c:pt>
                <c:pt idx="2">
                  <c:v>37</c:v>
                </c:pt>
              </c:numCache>
            </c:numRef>
          </c:val>
        </c:ser>
        <c:ser>
          <c:idx val="3"/>
          <c:order val="3"/>
          <c:tx>
            <c:strRef>
              <c:f>'ROBO A COMERCIO'!$A$7</c:f>
              <c:strCache>
                <c:ptCount val="1"/>
                <c:pt idx="0">
                  <c:v>2018</c:v>
                </c:pt>
              </c:strCache>
            </c:strRef>
          </c:tx>
          <c:cat>
            <c:strRef>
              <c:f>'ROBO A COMERCIO'!$B$3:$D$3</c:f>
              <c:strCache>
                <c:ptCount val="3"/>
                <c:pt idx="0">
                  <c:v>ABRIL</c:v>
                </c:pt>
                <c:pt idx="1">
                  <c:v>MAYO</c:v>
                </c:pt>
                <c:pt idx="2">
                  <c:v>JUNIO</c:v>
                </c:pt>
              </c:strCache>
            </c:strRef>
          </c:cat>
          <c:val>
            <c:numRef>
              <c:f>'ROBO A COMERCIO'!$B$7:$D$7</c:f>
              <c:numCache>
                <c:formatCode>General</c:formatCode>
                <c:ptCount val="3"/>
                <c:pt idx="0">
                  <c:v>27</c:v>
                </c:pt>
                <c:pt idx="1">
                  <c:v>32</c:v>
                </c:pt>
                <c:pt idx="2">
                  <c:v>25</c:v>
                </c:pt>
              </c:numCache>
            </c:numRef>
          </c:val>
        </c:ser>
        <c:dLbls>
          <c:showVal val="1"/>
        </c:dLbls>
        <c:overlap val="-25"/>
        <c:axId val="89320448"/>
        <c:axId val="89457408"/>
      </c:barChart>
      <c:catAx>
        <c:axId val="89320448"/>
        <c:scaling>
          <c:orientation val="minMax"/>
        </c:scaling>
        <c:axPos val="b"/>
        <c:numFmt formatCode="General" sourceLinked="1"/>
        <c:majorTickMark val="none"/>
        <c:tickLblPos val="nextTo"/>
        <c:crossAx val="89457408"/>
        <c:crosses val="autoZero"/>
        <c:auto val="1"/>
        <c:lblAlgn val="ctr"/>
        <c:lblOffset val="100"/>
      </c:catAx>
      <c:valAx>
        <c:axId val="89457408"/>
        <c:scaling>
          <c:orientation val="minMax"/>
        </c:scaling>
        <c:delete val="1"/>
        <c:axPos val="l"/>
        <c:numFmt formatCode="General" sourceLinked="1"/>
        <c:tickLblPos val="none"/>
        <c:crossAx val="89320448"/>
        <c:crosses val="autoZero"/>
        <c:crossBetween val="between"/>
      </c:valAx>
    </c:plotArea>
    <c:legend>
      <c:legendPos val="t"/>
    </c:legend>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COMERCIO </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'ROBO A COMERCIO'!$A$20</c:f>
              <c:strCache>
                <c:ptCount val="1"/>
                <c:pt idx="0">
                  <c:v>2015</c:v>
                </c:pt>
              </c:strCache>
            </c:strRef>
          </c:tx>
          <c:cat>
            <c:strRef>
              <c:f>'ROBO A COMERCIO'!$B$19:$D$19</c:f>
              <c:strCache>
                <c:ptCount val="3"/>
                <c:pt idx="0">
                  <c:v>JULIO</c:v>
                </c:pt>
                <c:pt idx="1">
                  <c:v>AGOSTO</c:v>
                </c:pt>
                <c:pt idx="2">
                  <c:v>SEPT.</c:v>
                </c:pt>
              </c:strCache>
            </c:strRef>
          </c:cat>
          <c:val>
            <c:numRef>
              <c:f>'ROBO A COMERCIO'!$B$20:$D$20</c:f>
              <c:numCache>
                <c:formatCode>General</c:formatCode>
                <c:ptCount val="3"/>
              </c:numCache>
            </c:numRef>
          </c:val>
        </c:ser>
        <c:ser>
          <c:idx val="1"/>
          <c:order val="1"/>
          <c:tx>
            <c:strRef>
              <c:f>'ROBO A COMERCIO'!$A$21</c:f>
              <c:strCache>
                <c:ptCount val="1"/>
                <c:pt idx="0">
                  <c:v>2016</c:v>
                </c:pt>
              </c:strCache>
            </c:strRef>
          </c:tx>
          <c:cat>
            <c:strRef>
              <c:f>'ROBO A COMERCIO'!$B$19:$D$19</c:f>
              <c:strCache>
                <c:ptCount val="3"/>
                <c:pt idx="0">
                  <c:v>JULIO</c:v>
                </c:pt>
                <c:pt idx="1">
                  <c:v>AGOSTO</c:v>
                </c:pt>
                <c:pt idx="2">
                  <c:v>SEPT.</c:v>
                </c:pt>
              </c:strCache>
            </c:strRef>
          </c:cat>
          <c:val>
            <c:numRef>
              <c:f>'ROBO A COMERCIO'!$B$21:$D$21</c:f>
              <c:numCache>
                <c:formatCode>General</c:formatCode>
                <c:ptCount val="3"/>
                <c:pt idx="0">
                  <c:v>35</c:v>
                </c:pt>
                <c:pt idx="1">
                  <c:v>50</c:v>
                </c:pt>
                <c:pt idx="2">
                  <c:v>42</c:v>
                </c:pt>
              </c:numCache>
            </c:numRef>
          </c:val>
        </c:ser>
        <c:ser>
          <c:idx val="2"/>
          <c:order val="2"/>
          <c:tx>
            <c:strRef>
              <c:f>'ROBO A COMERCIO'!$A$22</c:f>
              <c:strCache>
                <c:ptCount val="1"/>
                <c:pt idx="0">
                  <c:v>2017</c:v>
                </c:pt>
              </c:strCache>
            </c:strRef>
          </c:tx>
          <c:cat>
            <c:strRef>
              <c:f>'ROBO A COMERCIO'!$B$19:$D$19</c:f>
              <c:strCache>
                <c:ptCount val="3"/>
                <c:pt idx="0">
                  <c:v>JULIO</c:v>
                </c:pt>
                <c:pt idx="1">
                  <c:v>AGOSTO</c:v>
                </c:pt>
                <c:pt idx="2">
                  <c:v>SEPT.</c:v>
                </c:pt>
              </c:strCache>
            </c:strRef>
          </c:cat>
          <c:val>
            <c:numRef>
              <c:f>'ROBO A COMERCIO'!$B$22:$D$22</c:f>
              <c:numCache>
                <c:formatCode>General</c:formatCode>
                <c:ptCount val="3"/>
                <c:pt idx="0">
                  <c:v>42</c:v>
                </c:pt>
                <c:pt idx="1">
                  <c:v>31</c:v>
                </c:pt>
                <c:pt idx="2">
                  <c:v>40</c:v>
                </c:pt>
              </c:numCache>
            </c:numRef>
          </c:val>
        </c:ser>
        <c:ser>
          <c:idx val="3"/>
          <c:order val="3"/>
          <c:tx>
            <c:strRef>
              <c:f>'ROBO A COMERCIO'!$A$23</c:f>
              <c:strCache>
                <c:ptCount val="1"/>
                <c:pt idx="0">
                  <c:v>2018</c:v>
                </c:pt>
              </c:strCache>
            </c:strRef>
          </c:tx>
          <c:cat>
            <c:strRef>
              <c:f>'ROBO A COMERCIO'!$B$19:$D$19</c:f>
              <c:strCache>
                <c:ptCount val="3"/>
                <c:pt idx="0">
                  <c:v>JULIO</c:v>
                </c:pt>
                <c:pt idx="1">
                  <c:v>AGOSTO</c:v>
                </c:pt>
                <c:pt idx="2">
                  <c:v>SEPT.</c:v>
                </c:pt>
              </c:strCache>
            </c:strRef>
          </c:cat>
          <c:val>
            <c:numRef>
              <c:f>'ROBO A COMERCIO'!$B$23:$D$23</c:f>
              <c:numCache>
                <c:formatCode>General</c:formatCode>
                <c:ptCount val="3"/>
                <c:pt idx="0">
                  <c:v>14</c:v>
                </c:pt>
                <c:pt idx="1">
                  <c:v>32</c:v>
                </c:pt>
                <c:pt idx="2">
                  <c:v>28</c:v>
                </c:pt>
              </c:numCache>
            </c:numRef>
          </c:val>
        </c:ser>
        <c:dLbls>
          <c:showVal val="1"/>
        </c:dLbls>
        <c:overlap val="-25"/>
        <c:axId val="89506560"/>
        <c:axId val="89508096"/>
      </c:barChart>
      <c:catAx>
        <c:axId val="89506560"/>
        <c:scaling>
          <c:orientation val="minMax"/>
        </c:scaling>
        <c:axPos val="b"/>
        <c:numFmt formatCode="General" sourceLinked="1"/>
        <c:majorTickMark val="none"/>
        <c:tickLblPos val="nextTo"/>
        <c:crossAx val="89508096"/>
        <c:crosses val="autoZero"/>
        <c:auto val="1"/>
        <c:lblAlgn val="ctr"/>
        <c:lblOffset val="100"/>
      </c:catAx>
      <c:valAx>
        <c:axId val="89508096"/>
        <c:scaling>
          <c:orientation val="minMax"/>
        </c:scaling>
        <c:delete val="1"/>
        <c:axPos val="l"/>
        <c:numFmt formatCode="General" sourceLinked="1"/>
        <c:tickLblPos val="none"/>
        <c:crossAx val="89506560"/>
        <c:crosses val="autoZero"/>
        <c:crossBetween val="between"/>
      </c:valAx>
    </c:plotArea>
    <c:legend>
      <c:legendPos val="t"/>
    </c:legend>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ROBO</a:t>
            </a:r>
            <a:r>
              <a:rPr lang="es-MX" baseline="0"/>
              <a:t> A COMERCIO</a:t>
            </a:r>
          </a:p>
          <a:p>
            <a:pPr>
              <a:defRPr/>
            </a:pPr>
            <a:r>
              <a:rPr lang="es-MX" baseline="0"/>
              <a:t>TRIMESTRAL</a:t>
            </a:r>
            <a:endParaRPr lang="es-MX"/>
          </a:p>
        </c:rich>
      </c:tx>
    </c:title>
    <c:plotArea>
      <c:layout/>
      <c:barChart>
        <c:barDir val="col"/>
        <c:grouping val="clustered"/>
        <c:ser>
          <c:idx val="0"/>
          <c:order val="0"/>
          <c:tx>
            <c:strRef>
              <c:f>'ROBO A COMERCIO'!$A$36</c:f>
              <c:strCache>
                <c:ptCount val="1"/>
                <c:pt idx="0">
                  <c:v>2015</c:v>
                </c:pt>
              </c:strCache>
            </c:strRef>
          </c:tx>
          <c:cat>
            <c:strRef>
              <c:f>'ROBO A COMERCIO'!$B$35:$D$35</c:f>
              <c:strCache>
                <c:ptCount val="3"/>
                <c:pt idx="0">
                  <c:v>OCT.</c:v>
                </c:pt>
                <c:pt idx="1">
                  <c:v>NOV</c:v>
                </c:pt>
                <c:pt idx="2">
                  <c:v>DIC</c:v>
                </c:pt>
              </c:strCache>
            </c:strRef>
          </c:cat>
          <c:val>
            <c:numRef>
              <c:f>'ROBO A COMERCIO'!$B$36:$D$36</c:f>
              <c:numCache>
                <c:formatCode>General</c:formatCode>
                <c:ptCount val="3"/>
                <c:pt idx="0">
                  <c:v>77</c:v>
                </c:pt>
                <c:pt idx="1">
                  <c:v>59</c:v>
                </c:pt>
                <c:pt idx="2">
                  <c:v>51</c:v>
                </c:pt>
              </c:numCache>
            </c:numRef>
          </c:val>
        </c:ser>
        <c:ser>
          <c:idx val="1"/>
          <c:order val="1"/>
          <c:tx>
            <c:strRef>
              <c:f>'ROBO A COMERCIO'!$A$37</c:f>
              <c:strCache>
                <c:ptCount val="1"/>
                <c:pt idx="0">
                  <c:v>2016</c:v>
                </c:pt>
              </c:strCache>
            </c:strRef>
          </c:tx>
          <c:cat>
            <c:strRef>
              <c:f>'ROBO A COMERCIO'!$B$35:$D$35</c:f>
              <c:strCache>
                <c:ptCount val="3"/>
                <c:pt idx="0">
                  <c:v>OCT.</c:v>
                </c:pt>
                <c:pt idx="1">
                  <c:v>NOV</c:v>
                </c:pt>
                <c:pt idx="2">
                  <c:v>DIC</c:v>
                </c:pt>
              </c:strCache>
            </c:strRef>
          </c:cat>
          <c:val>
            <c:numRef>
              <c:f>'ROBO A COMERCIO'!$B$37:$D$37</c:f>
              <c:numCache>
                <c:formatCode>General</c:formatCode>
                <c:ptCount val="3"/>
                <c:pt idx="0">
                  <c:v>30</c:v>
                </c:pt>
                <c:pt idx="1">
                  <c:v>37</c:v>
                </c:pt>
                <c:pt idx="2">
                  <c:v>59</c:v>
                </c:pt>
              </c:numCache>
            </c:numRef>
          </c:val>
        </c:ser>
        <c:ser>
          <c:idx val="2"/>
          <c:order val="2"/>
          <c:tx>
            <c:strRef>
              <c:f>'ROBO A COMERCIO'!$A$38</c:f>
              <c:strCache>
                <c:ptCount val="1"/>
                <c:pt idx="0">
                  <c:v>2017</c:v>
                </c:pt>
              </c:strCache>
            </c:strRef>
          </c:tx>
          <c:cat>
            <c:strRef>
              <c:f>'ROBO A COMERCIO'!$B$35:$D$35</c:f>
              <c:strCache>
                <c:ptCount val="3"/>
                <c:pt idx="0">
                  <c:v>OCT.</c:v>
                </c:pt>
                <c:pt idx="1">
                  <c:v>NOV</c:v>
                </c:pt>
                <c:pt idx="2">
                  <c:v>DIC</c:v>
                </c:pt>
              </c:strCache>
            </c:strRef>
          </c:cat>
          <c:val>
            <c:numRef>
              <c:f>'ROBO A COMERCIO'!$B$38:$D$38</c:f>
              <c:numCache>
                <c:formatCode>General</c:formatCode>
                <c:ptCount val="3"/>
                <c:pt idx="0">
                  <c:v>46</c:v>
                </c:pt>
                <c:pt idx="1">
                  <c:v>33</c:v>
                </c:pt>
                <c:pt idx="2">
                  <c:v>21</c:v>
                </c:pt>
              </c:numCache>
            </c:numRef>
          </c:val>
        </c:ser>
        <c:ser>
          <c:idx val="3"/>
          <c:order val="3"/>
          <c:tx>
            <c:strRef>
              <c:f>'ROBO A COMERCIO'!$A$39</c:f>
              <c:strCache>
                <c:ptCount val="1"/>
                <c:pt idx="0">
                  <c:v>2018</c:v>
                </c:pt>
              </c:strCache>
            </c:strRef>
          </c:tx>
          <c:cat>
            <c:strRef>
              <c:f>'ROBO A COMERCIO'!$B$35:$D$35</c:f>
              <c:strCache>
                <c:ptCount val="3"/>
                <c:pt idx="0">
                  <c:v>OCT.</c:v>
                </c:pt>
                <c:pt idx="1">
                  <c:v>NOV</c:v>
                </c:pt>
                <c:pt idx="2">
                  <c:v>DIC</c:v>
                </c:pt>
              </c:strCache>
            </c:strRef>
          </c:cat>
          <c:val>
            <c:numRef>
              <c:f>'ROBO A COMERCIO'!$B$39:$D$39</c:f>
              <c:numCache>
                <c:formatCode>General</c:formatCode>
                <c:ptCount val="3"/>
                <c:pt idx="0">
                  <c:v>31</c:v>
                </c:pt>
                <c:pt idx="1">
                  <c:v>26</c:v>
                </c:pt>
                <c:pt idx="2">
                  <c:v>52</c:v>
                </c:pt>
              </c:numCache>
            </c:numRef>
          </c:val>
        </c:ser>
        <c:dLbls>
          <c:showVal val="1"/>
        </c:dLbls>
        <c:overlap val="-25"/>
        <c:axId val="94869760"/>
        <c:axId val="94892032"/>
      </c:barChart>
      <c:catAx>
        <c:axId val="94869760"/>
        <c:scaling>
          <c:orientation val="minMax"/>
        </c:scaling>
        <c:axPos val="b"/>
        <c:numFmt formatCode="General" sourceLinked="1"/>
        <c:majorTickMark val="none"/>
        <c:tickLblPos val="nextTo"/>
        <c:crossAx val="94892032"/>
        <c:crosses val="autoZero"/>
        <c:auto val="1"/>
        <c:lblAlgn val="ctr"/>
        <c:lblOffset val="100"/>
      </c:catAx>
      <c:valAx>
        <c:axId val="94892032"/>
        <c:scaling>
          <c:orientation val="minMax"/>
        </c:scaling>
        <c:delete val="1"/>
        <c:axPos val="l"/>
        <c:numFmt formatCode="General" sourceLinked="1"/>
        <c:tickLblPos val="none"/>
        <c:crossAx val="94869760"/>
        <c:crosses val="autoZero"/>
        <c:crossBetween val="between"/>
      </c:valAx>
    </c:plotArea>
    <c:legend>
      <c:legendPos val="t"/>
    </c:legend>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a:t>
            </a:r>
            <a:r>
              <a:rPr lang="es-MX" baseline="0" dirty="0" smtClean="0"/>
              <a:t>O A TRANSEÚNTE </a:t>
            </a:r>
          </a:p>
          <a:p>
            <a:pPr>
              <a:defRPr/>
            </a:pPr>
            <a:r>
              <a:rPr lang="es-MX" baseline="0" dirty="0" smtClean="0"/>
              <a:t>ANUAL</a:t>
            </a:r>
            <a:endParaRPr lang="es-MX" dirty="0"/>
          </a:p>
        </c:rich>
      </c:tx>
    </c:title>
    <c:plotArea>
      <c:layout/>
      <c:barChart>
        <c:barDir val="col"/>
        <c:grouping val="clustered"/>
        <c:ser>
          <c:idx val="0"/>
          <c:order val="0"/>
          <c:tx>
            <c:strRef>
              <c:f>GRAFICAS!$C$149</c:f>
              <c:strCache>
                <c:ptCount val="1"/>
                <c:pt idx="0">
                  <c:v>2015</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GRAFICAS!$D$149:$O$149</c:f>
              <c:numCache>
                <c:formatCode>General</c:formatCode>
                <c:ptCount val="12"/>
                <c:pt idx="9">
                  <c:v>12</c:v>
                </c:pt>
                <c:pt idx="10">
                  <c:v>21</c:v>
                </c:pt>
                <c:pt idx="11">
                  <c:v>24</c:v>
                </c:pt>
              </c:numCache>
            </c:numRef>
          </c:val>
        </c:ser>
        <c:ser>
          <c:idx val="1"/>
          <c:order val="1"/>
          <c:tx>
            <c:strRef>
              <c:f>GRAFICAS!$C$150</c:f>
              <c:strCache>
                <c:ptCount val="1"/>
                <c:pt idx="0">
                  <c:v>2016</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GRAFICAS!$D$150:$O$150</c:f>
              <c:numCache>
                <c:formatCode>General</c:formatCode>
                <c:ptCount val="12"/>
                <c:pt idx="0">
                  <c:v>24</c:v>
                </c:pt>
                <c:pt idx="1">
                  <c:v>11</c:v>
                </c:pt>
                <c:pt idx="2">
                  <c:v>19</c:v>
                </c:pt>
                <c:pt idx="3">
                  <c:v>21</c:v>
                </c:pt>
                <c:pt idx="4">
                  <c:v>25</c:v>
                </c:pt>
                <c:pt idx="5">
                  <c:v>13</c:v>
                </c:pt>
                <c:pt idx="6">
                  <c:v>11</c:v>
                </c:pt>
                <c:pt idx="7">
                  <c:v>19</c:v>
                </c:pt>
                <c:pt idx="8">
                  <c:v>12</c:v>
                </c:pt>
                <c:pt idx="9">
                  <c:v>10</c:v>
                </c:pt>
                <c:pt idx="10">
                  <c:v>9</c:v>
                </c:pt>
                <c:pt idx="11">
                  <c:v>7</c:v>
                </c:pt>
              </c:numCache>
            </c:numRef>
          </c:val>
        </c:ser>
        <c:ser>
          <c:idx val="2"/>
          <c:order val="2"/>
          <c:tx>
            <c:strRef>
              <c:f>GRAFICAS!$C$151</c:f>
              <c:strCache>
                <c:ptCount val="1"/>
                <c:pt idx="0">
                  <c:v>2017</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GRAFICAS!$D$151:$O$151</c:f>
              <c:numCache>
                <c:formatCode>General</c:formatCode>
                <c:ptCount val="12"/>
                <c:pt idx="0">
                  <c:v>2</c:v>
                </c:pt>
                <c:pt idx="1">
                  <c:v>9</c:v>
                </c:pt>
                <c:pt idx="2">
                  <c:v>1</c:v>
                </c:pt>
                <c:pt idx="3">
                  <c:v>9</c:v>
                </c:pt>
                <c:pt idx="4">
                  <c:v>4</c:v>
                </c:pt>
                <c:pt idx="5">
                  <c:v>5</c:v>
                </c:pt>
                <c:pt idx="6">
                  <c:v>3</c:v>
                </c:pt>
                <c:pt idx="7">
                  <c:v>2</c:v>
                </c:pt>
                <c:pt idx="8">
                  <c:v>5</c:v>
                </c:pt>
                <c:pt idx="9">
                  <c:v>5</c:v>
                </c:pt>
                <c:pt idx="10">
                  <c:v>9</c:v>
                </c:pt>
                <c:pt idx="11">
                  <c:v>2</c:v>
                </c:pt>
              </c:numCache>
            </c:numRef>
          </c:val>
        </c:ser>
        <c:ser>
          <c:idx val="3"/>
          <c:order val="3"/>
          <c:tx>
            <c:strRef>
              <c:f>GRAFICAS!$C$152</c:f>
              <c:strCache>
                <c:ptCount val="1"/>
                <c:pt idx="0">
                  <c:v>2018</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GRAFICAS!$D$152:$O$152</c:f>
              <c:numCache>
                <c:formatCode>General</c:formatCode>
                <c:ptCount val="12"/>
                <c:pt idx="0">
                  <c:v>3</c:v>
                </c:pt>
                <c:pt idx="1">
                  <c:v>1</c:v>
                </c:pt>
                <c:pt idx="2">
                  <c:v>7</c:v>
                </c:pt>
                <c:pt idx="3">
                  <c:v>3</c:v>
                </c:pt>
                <c:pt idx="4">
                  <c:v>5</c:v>
                </c:pt>
                <c:pt idx="5">
                  <c:v>5</c:v>
                </c:pt>
                <c:pt idx="6">
                  <c:v>5</c:v>
                </c:pt>
                <c:pt idx="7">
                  <c:v>1</c:v>
                </c:pt>
                <c:pt idx="8">
                  <c:v>4</c:v>
                </c:pt>
                <c:pt idx="9">
                  <c:v>6</c:v>
                </c:pt>
                <c:pt idx="10">
                  <c:v>3</c:v>
                </c:pt>
                <c:pt idx="11">
                  <c:v>3</c:v>
                </c:pt>
              </c:numCache>
            </c:numRef>
          </c:val>
        </c:ser>
        <c:axId val="94906624"/>
        <c:axId val="94937088"/>
      </c:barChart>
      <c:catAx>
        <c:axId val="94906624"/>
        <c:scaling>
          <c:orientation val="minMax"/>
        </c:scaling>
        <c:axPos val="b"/>
        <c:majorTickMark val="none"/>
        <c:tickLblPos val="nextTo"/>
        <c:crossAx val="94937088"/>
        <c:crosses val="autoZero"/>
        <c:auto val="1"/>
        <c:lblAlgn val="ctr"/>
        <c:lblOffset val="100"/>
      </c:catAx>
      <c:valAx>
        <c:axId val="94937088"/>
        <c:scaling>
          <c:orientation val="minMax"/>
        </c:scaling>
        <c:axPos val="l"/>
        <c:majorGridlines/>
        <c:numFmt formatCode="General" sourceLinked="1"/>
        <c:majorTickMark val="none"/>
        <c:tickLblPos val="nextTo"/>
        <c:crossAx val="94906624"/>
        <c:crosses val="autoZero"/>
        <c:crossBetween val="between"/>
      </c:valAx>
      <c:dTable>
        <c:showHorzBorder val="1"/>
        <c:showVertBorder val="1"/>
        <c:showOutline val="1"/>
        <c:showKeys val="1"/>
      </c:dTable>
    </c:plotArea>
    <c:plotVisOnly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title>
    <c:plotArea>
      <c:layout/>
      <c:barChart>
        <c:barDir val="col"/>
        <c:grouping val="clustered"/>
        <c:ser>
          <c:idx val="0"/>
          <c:order val="0"/>
          <c:tx>
            <c:strRef>
              <c:f>Hoja3!$B$73</c:f>
              <c:strCache>
                <c:ptCount val="1"/>
                <c:pt idx="0">
                  <c:v>2015</c:v>
                </c:pt>
              </c:strCache>
            </c:strRef>
          </c:tx>
          <c:cat>
            <c:strRef>
              <c:f>Hoja3!$C$72:$E$72</c:f>
              <c:strCache>
                <c:ptCount val="3"/>
                <c:pt idx="0">
                  <c:v>ENERO </c:v>
                </c:pt>
                <c:pt idx="1">
                  <c:v>FEBRERO </c:v>
                </c:pt>
                <c:pt idx="2">
                  <c:v>MARZO </c:v>
                </c:pt>
              </c:strCache>
            </c:strRef>
          </c:cat>
          <c:val>
            <c:numRef>
              <c:f>Hoja3!$C$73:$E$73</c:f>
              <c:numCache>
                <c:formatCode>General</c:formatCode>
                <c:ptCount val="3"/>
              </c:numCache>
            </c:numRef>
          </c:val>
        </c:ser>
        <c:ser>
          <c:idx val="1"/>
          <c:order val="1"/>
          <c:tx>
            <c:strRef>
              <c:f>Hoja3!$B$74</c:f>
              <c:strCache>
                <c:ptCount val="1"/>
                <c:pt idx="0">
                  <c:v>2016</c:v>
                </c:pt>
              </c:strCache>
            </c:strRef>
          </c:tx>
          <c:cat>
            <c:strRef>
              <c:f>Hoja3!$C$72:$E$72</c:f>
              <c:strCache>
                <c:ptCount val="3"/>
                <c:pt idx="0">
                  <c:v>ENERO </c:v>
                </c:pt>
                <c:pt idx="1">
                  <c:v>FEBRERO </c:v>
                </c:pt>
                <c:pt idx="2">
                  <c:v>MARZO </c:v>
                </c:pt>
              </c:strCache>
            </c:strRef>
          </c:cat>
          <c:val>
            <c:numRef>
              <c:f>Hoja3!$C$74:$E$74</c:f>
              <c:numCache>
                <c:formatCode>General</c:formatCode>
                <c:ptCount val="3"/>
                <c:pt idx="0">
                  <c:v>24</c:v>
                </c:pt>
                <c:pt idx="1">
                  <c:v>11</c:v>
                </c:pt>
                <c:pt idx="2">
                  <c:v>19</c:v>
                </c:pt>
              </c:numCache>
            </c:numRef>
          </c:val>
        </c:ser>
        <c:ser>
          <c:idx val="2"/>
          <c:order val="2"/>
          <c:tx>
            <c:strRef>
              <c:f>Hoja3!$B$75</c:f>
              <c:strCache>
                <c:ptCount val="1"/>
                <c:pt idx="0">
                  <c:v>2017</c:v>
                </c:pt>
              </c:strCache>
            </c:strRef>
          </c:tx>
          <c:cat>
            <c:strRef>
              <c:f>Hoja3!$C$72:$E$72</c:f>
              <c:strCache>
                <c:ptCount val="3"/>
                <c:pt idx="0">
                  <c:v>ENERO </c:v>
                </c:pt>
                <c:pt idx="1">
                  <c:v>FEBRERO </c:v>
                </c:pt>
                <c:pt idx="2">
                  <c:v>MARZO </c:v>
                </c:pt>
              </c:strCache>
            </c:strRef>
          </c:cat>
          <c:val>
            <c:numRef>
              <c:f>Hoja3!$C$75:$E$75</c:f>
              <c:numCache>
                <c:formatCode>General</c:formatCode>
                <c:ptCount val="3"/>
                <c:pt idx="0">
                  <c:v>2</c:v>
                </c:pt>
                <c:pt idx="1">
                  <c:v>9</c:v>
                </c:pt>
                <c:pt idx="2">
                  <c:v>1</c:v>
                </c:pt>
              </c:numCache>
            </c:numRef>
          </c:val>
        </c:ser>
        <c:ser>
          <c:idx val="3"/>
          <c:order val="3"/>
          <c:tx>
            <c:strRef>
              <c:f>Hoja3!$B$76</c:f>
              <c:strCache>
                <c:ptCount val="1"/>
                <c:pt idx="0">
                  <c:v>2018</c:v>
                </c:pt>
              </c:strCache>
            </c:strRef>
          </c:tx>
          <c:cat>
            <c:strRef>
              <c:f>Hoja3!$C$72:$E$72</c:f>
              <c:strCache>
                <c:ptCount val="3"/>
                <c:pt idx="0">
                  <c:v>ENERO </c:v>
                </c:pt>
                <c:pt idx="1">
                  <c:v>FEBRERO </c:v>
                </c:pt>
                <c:pt idx="2">
                  <c:v>MARZO </c:v>
                </c:pt>
              </c:strCache>
            </c:strRef>
          </c:cat>
          <c:val>
            <c:numRef>
              <c:f>Hoja3!$C$76:$E$76</c:f>
              <c:numCache>
                <c:formatCode>General</c:formatCode>
                <c:ptCount val="3"/>
                <c:pt idx="0">
                  <c:v>3</c:v>
                </c:pt>
                <c:pt idx="1">
                  <c:v>1</c:v>
                </c:pt>
                <c:pt idx="2">
                  <c:v>7</c:v>
                </c:pt>
              </c:numCache>
            </c:numRef>
          </c:val>
        </c:ser>
        <c:dLbls>
          <c:showVal val="1"/>
        </c:dLbls>
        <c:overlap val="-25"/>
        <c:axId val="95044736"/>
        <c:axId val="95046272"/>
      </c:barChart>
      <c:catAx>
        <c:axId val="95044736"/>
        <c:scaling>
          <c:orientation val="minMax"/>
        </c:scaling>
        <c:axPos val="b"/>
        <c:numFmt formatCode="General" sourceLinked="1"/>
        <c:majorTickMark val="none"/>
        <c:tickLblPos val="nextTo"/>
        <c:crossAx val="95046272"/>
        <c:crosses val="autoZero"/>
        <c:auto val="1"/>
        <c:lblAlgn val="ctr"/>
        <c:lblOffset val="100"/>
      </c:catAx>
      <c:valAx>
        <c:axId val="95046272"/>
        <c:scaling>
          <c:orientation val="minMax"/>
        </c:scaling>
        <c:delete val="1"/>
        <c:axPos val="l"/>
        <c:numFmt formatCode="General" sourceLinked="1"/>
        <c:tickLblPos val="none"/>
        <c:crossAx val="95044736"/>
        <c:crosses val="autoZero"/>
        <c:crossBetween val="between"/>
      </c:valAx>
    </c:plotArea>
    <c:legend>
      <c:legendPos val="t"/>
    </c:legend>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TRANSEÚNTE</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 TRANSEUNTE'!$A$4</c:f>
              <c:strCache>
                <c:ptCount val="1"/>
                <c:pt idx="0">
                  <c:v>2015</c:v>
                </c:pt>
              </c:strCache>
            </c:strRef>
          </c:tx>
          <c:cat>
            <c:strRef>
              <c:f>'R TRANSEUNTE'!$B$3:$D$3</c:f>
              <c:strCache>
                <c:ptCount val="3"/>
                <c:pt idx="0">
                  <c:v>ABRIL</c:v>
                </c:pt>
                <c:pt idx="1">
                  <c:v>MAYO</c:v>
                </c:pt>
                <c:pt idx="2">
                  <c:v>JUNIO</c:v>
                </c:pt>
              </c:strCache>
            </c:strRef>
          </c:cat>
          <c:val>
            <c:numRef>
              <c:f>'R TRANSEUNTE'!$B$4:$D$4</c:f>
              <c:numCache>
                <c:formatCode>General</c:formatCode>
                <c:ptCount val="3"/>
              </c:numCache>
            </c:numRef>
          </c:val>
        </c:ser>
        <c:ser>
          <c:idx val="1"/>
          <c:order val="1"/>
          <c:tx>
            <c:strRef>
              <c:f>'R TRANSEUNTE'!$A$5</c:f>
              <c:strCache>
                <c:ptCount val="1"/>
                <c:pt idx="0">
                  <c:v>2016</c:v>
                </c:pt>
              </c:strCache>
            </c:strRef>
          </c:tx>
          <c:cat>
            <c:strRef>
              <c:f>'R TRANSEUNTE'!$B$3:$D$3</c:f>
              <c:strCache>
                <c:ptCount val="3"/>
                <c:pt idx="0">
                  <c:v>ABRIL</c:v>
                </c:pt>
                <c:pt idx="1">
                  <c:v>MAYO</c:v>
                </c:pt>
                <c:pt idx="2">
                  <c:v>JUNIO</c:v>
                </c:pt>
              </c:strCache>
            </c:strRef>
          </c:cat>
          <c:val>
            <c:numRef>
              <c:f>'R TRANSEUNTE'!$B$5:$D$5</c:f>
              <c:numCache>
                <c:formatCode>General</c:formatCode>
                <c:ptCount val="3"/>
                <c:pt idx="0">
                  <c:v>21</c:v>
                </c:pt>
                <c:pt idx="1">
                  <c:v>25</c:v>
                </c:pt>
                <c:pt idx="2">
                  <c:v>13</c:v>
                </c:pt>
              </c:numCache>
            </c:numRef>
          </c:val>
        </c:ser>
        <c:ser>
          <c:idx val="2"/>
          <c:order val="2"/>
          <c:tx>
            <c:strRef>
              <c:f>'R TRANSEUNTE'!$A$6</c:f>
              <c:strCache>
                <c:ptCount val="1"/>
                <c:pt idx="0">
                  <c:v>2017</c:v>
                </c:pt>
              </c:strCache>
            </c:strRef>
          </c:tx>
          <c:cat>
            <c:strRef>
              <c:f>'R TRANSEUNTE'!$B$3:$D$3</c:f>
              <c:strCache>
                <c:ptCount val="3"/>
                <c:pt idx="0">
                  <c:v>ABRIL</c:v>
                </c:pt>
                <c:pt idx="1">
                  <c:v>MAYO</c:v>
                </c:pt>
                <c:pt idx="2">
                  <c:v>JUNIO</c:v>
                </c:pt>
              </c:strCache>
            </c:strRef>
          </c:cat>
          <c:val>
            <c:numRef>
              <c:f>'R TRANSEUNTE'!$B$6:$D$6</c:f>
              <c:numCache>
                <c:formatCode>General</c:formatCode>
                <c:ptCount val="3"/>
                <c:pt idx="0">
                  <c:v>9</c:v>
                </c:pt>
                <c:pt idx="1">
                  <c:v>4</c:v>
                </c:pt>
                <c:pt idx="2">
                  <c:v>5</c:v>
                </c:pt>
              </c:numCache>
            </c:numRef>
          </c:val>
        </c:ser>
        <c:ser>
          <c:idx val="3"/>
          <c:order val="3"/>
          <c:tx>
            <c:strRef>
              <c:f>'R TRANSEUNTE'!$A$7</c:f>
              <c:strCache>
                <c:ptCount val="1"/>
                <c:pt idx="0">
                  <c:v>2018</c:v>
                </c:pt>
              </c:strCache>
            </c:strRef>
          </c:tx>
          <c:cat>
            <c:strRef>
              <c:f>'R TRANSEUNTE'!$B$3:$D$3</c:f>
              <c:strCache>
                <c:ptCount val="3"/>
                <c:pt idx="0">
                  <c:v>ABRIL</c:v>
                </c:pt>
                <c:pt idx="1">
                  <c:v>MAYO</c:v>
                </c:pt>
                <c:pt idx="2">
                  <c:v>JUNIO</c:v>
                </c:pt>
              </c:strCache>
            </c:strRef>
          </c:cat>
          <c:val>
            <c:numRef>
              <c:f>'R TRANSEUNTE'!$B$7:$D$7</c:f>
              <c:numCache>
                <c:formatCode>General</c:formatCode>
                <c:ptCount val="3"/>
                <c:pt idx="0">
                  <c:v>3</c:v>
                </c:pt>
                <c:pt idx="1">
                  <c:v>5</c:v>
                </c:pt>
                <c:pt idx="2">
                  <c:v>5</c:v>
                </c:pt>
              </c:numCache>
            </c:numRef>
          </c:val>
        </c:ser>
        <c:dLbls>
          <c:showVal val="1"/>
        </c:dLbls>
        <c:overlap val="-25"/>
        <c:axId val="94988928"/>
        <c:axId val="94998912"/>
      </c:barChart>
      <c:catAx>
        <c:axId val="94988928"/>
        <c:scaling>
          <c:orientation val="minMax"/>
        </c:scaling>
        <c:axPos val="b"/>
        <c:numFmt formatCode="General" sourceLinked="1"/>
        <c:majorTickMark val="none"/>
        <c:tickLblPos val="nextTo"/>
        <c:crossAx val="94998912"/>
        <c:crosses val="autoZero"/>
        <c:auto val="1"/>
        <c:lblAlgn val="ctr"/>
        <c:lblOffset val="100"/>
      </c:catAx>
      <c:valAx>
        <c:axId val="94998912"/>
        <c:scaling>
          <c:orientation val="minMax"/>
        </c:scaling>
        <c:delete val="1"/>
        <c:axPos val="l"/>
        <c:numFmt formatCode="General" sourceLinked="1"/>
        <c:tickLblPos val="none"/>
        <c:crossAx val="94988928"/>
        <c:crosses val="autoZero"/>
        <c:crossBetween val="between"/>
      </c:valAx>
    </c:plotArea>
    <c:legend>
      <c:legendPos val="t"/>
    </c:legend>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TRANSEÚNTE</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 TRANSEUNTE'!$A$19</c:f>
              <c:strCache>
                <c:ptCount val="1"/>
                <c:pt idx="0">
                  <c:v>2015</c:v>
                </c:pt>
              </c:strCache>
            </c:strRef>
          </c:tx>
          <c:cat>
            <c:strRef>
              <c:f>'R TRANSEUNTE'!$B$18:$D$18</c:f>
              <c:strCache>
                <c:ptCount val="3"/>
                <c:pt idx="0">
                  <c:v>JULIO</c:v>
                </c:pt>
                <c:pt idx="1">
                  <c:v>AGOSTO</c:v>
                </c:pt>
                <c:pt idx="2">
                  <c:v>SEPT.</c:v>
                </c:pt>
              </c:strCache>
            </c:strRef>
          </c:cat>
          <c:val>
            <c:numRef>
              <c:f>'R TRANSEUNTE'!$B$19:$D$19</c:f>
              <c:numCache>
                <c:formatCode>General</c:formatCode>
                <c:ptCount val="3"/>
              </c:numCache>
            </c:numRef>
          </c:val>
        </c:ser>
        <c:ser>
          <c:idx val="1"/>
          <c:order val="1"/>
          <c:tx>
            <c:strRef>
              <c:f>'R TRANSEUNTE'!$A$20</c:f>
              <c:strCache>
                <c:ptCount val="1"/>
                <c:pt idx="0">
                  <c:v>2016</c:v>
                </c:pt>
              </c:strCache>
            </c:strRef>
          </c:tx>
          <c:cat>
            <c:strRef>
              <c:f>'R TRANSEUNTE'!$B$18:$D$18</c:f>
              <c:strCache>
                <c:ptCount val="3"/>
                <c:pt idx="0">
                  <c:v>JULIO</c:v>
                </c:pt>
                <c:pt idx="1">
                  <c:v>AGOSTO</c:v>
                </c:pt>
                <c:pt idx="2">
                  <c:v>SEPT.</c:v>
                </c:pt>
              </c:strCache>
            </c:strRef>
          </c:cat>
          <c:val>
            <c:numRef>
              <c:f>'R TRANSEUNTE'!$B$20:$D$20</c:f>
              <c:numCache>
                <c:formatCode>General</c:formatCode>
                <c:ptCount val="3"/>
                <c:pt idx="0">
                  <c:v>11</c:v>
                </c:pt>
                <c:pt idx="1">
                  <c:v>19</c:v>
                </c:pt>
                <c:pt idx="2">
                  <c:v>12</c:v>
                </c:pt>
              </c:numCache>
            </c:numRef>
          </c:val>
        </c:ser>
        <c:ser>
          <c:idx val="2"/>
          <c:order val="2"/>
          <c:tx>
            <c:strRef>
              <c:f>'R TRANSEUNTE'!$A$21</c:f>
              <c:strCache>
                <c:ptCount val="1"/>
                <c:pt idx="0">
                  <c:v>2017</c:v>
                </c:pt>
              </c:strCache>
            </c:strRef>
          </c:tx>
          <c:cat>
            <c:strRef>
              <c:f>'R TRANSEUNTE'!$B$18:$D$18</c:f>
              <c:strCache>
                <c:ptCount val="3"/>
                <c:pt idx="0">
                  <c:v>JULIO</c:v>
                </c:pt>
                <c:pt idx="1">
                  <c:v>AGOSTO</c:v>
                </c:pt>
                <c:pt idx="2">
                  <c:v>SEPT.</c:v>
                </c:pt>
              </c:strCache>
            </c:strRef>
          </c:cat>
          <c:val>
            <c:numRef>
              <c:f>'R TRANSEUNTE'!$B$21:$D$21</c:f>
              <c:numCache>
                <c:formatCode>General</c:formatCode>
                <c:ptCount val="3"/>
                <c:pt idx="0">
                  <c:v>3</c:v>
                </c:pt>
                <c:pt idx="1">
                  <c:v>2</c:v>
                </c:pt>
                <c:pt idx="2">
                  <c:v>5</c:v>
                </c:pt>
              </c:numCache>
            </c:numRef>
          </c:val>
        </c:ser>
        <c:ser>
          <c:idx val="3"/>
          <c:order val="3"/>
          <c:tx>
            <c:strRef>
              <c:f>'R TRANSEUNTE'!$A$22</c:f>
              <c:strCache>
                <c:ptCount val="1"/>
                <c:pt idx="0">
                  <c:v>2018</c:v>
                </c:pt>
              </c:strCache>
            </c:strRef>
          </c:tx>
          <c:cat>
            <c:strRef>
              <c:f>'R TRANSEUNTE'!$B$18:$D$18</c:f>
              <c:strCache>
                <c:ptCount val="3"/>
                <c:pt idx="0">
                  <c:v>JULIO</c:v>
                </c:pt>
                <c:pt idx="1">
                  <c:v>AGOSTO</c:v>
                </c:pt>
                <c:pt idx="2">
                  <c:v>SEPT.</c:v>
                </c:pt>
              </c:strCache>
            </c:strRef>
          </c:cat>
          <c:val>
            <c:numRef>
              <c:f>'R TRANSEUNTE'!$B$22:$D$22</c:f>
              <c:numCache>
                <c:formatCode>General</c:formatCode>
                <c:ptCount val="3"/>
                <c:pt idx="0">
                  <c:v>5</c:v>
                </c:pt>
                <c:pt idx="1">
                  <c:v>1</c:v>
                </c:pt>
                <c:pt idx="2">
                  <c:v>4</c:v>
                </c:pt>
              </c:numCache>
            </c:numRef>
          </c:val>
        </c:ser>
        <c:dLbls>
          <c:showVal val="1"/>
        </c:dLbls>
        <c:overlap val="-25"/>
        <c:axId val="95109504"/>
        <c:axId val="95111040"/>
      </c:barChart>
      <c:catAx>
        <c:axId val="95109504"/>
        <c:scaling>
          <c:orientation val="minMax"/>
        </c:scaling>
        <c:axPos val="b"/>
        <c:numFmt formatCode="General" sourceLinked="1"/>
        <c:majorTickMark val="none"/>
        <c:tickLblPos val="nextTo"/>
        <c:crossAx val="95111040"/>
        <c:crosses val="autoZero"/>
        <c:auto val="1"/>
        <c:lblAlgn val="ctr"/>
        <c:lblOffset val="100"/>
      </c:catAx>
      <c:valAx>
        <c:axId val="95111040"/>
        <c:scaling>
          <c:orientation val="minMax"/>
        </c:scaling>
        <c:delete val="1"/>
        <c:axPos val="l"/>
        <c:numFmt formatCode="General" sourceLinked="1"/>
        <c:majorTickMark val="none"/>
        <c:tickLblPos val="none"/>
        <c:crossAx val="95109504"/>
        <c:crosses val="autoZero"/>
        <c:crossBetween val="between"/>
      </c:valAx>
    </c:plotArea>
    <c:legend>
      <c:legendPos val="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REPORTES</a:t>
            </a:r>
            <a:r>
              <a:rPr lang="es-MX" baseline="0"/>
              <a:t> ATENDIDOS</a:t>
            </a:r>
          </a:p>
          <a:p>
            <a:pPr>
              <a:defRPr/>
            </a:pPr>
            <a:r>
              <a:rPr lang="es-MX" baseline="0"/>
              <a:t> TRIMESTRAL</a:t>
            </a:r>
            <a:endParaRPr lang="es-MX"/>
          </a:p>
        </c:rich>
      </c:tx>
      <c:layout/>
    </c:title>
    <c:plotArea>
      <c:layout/>
      <c:barChart>
        <c:barDir val="col"/>
        <c:grouping val="clustered"/>
        <c:ser>
          <c:idx val="0"/>
          <c:order val="0"/>
          <c:tx>
            <c:strRef>
              <c:f>'REPORTES ANTENDIDOS'!$C$8</c:f>
              <c:strCache>
                <c:ptCount val="1"/>
                <c:pt idx="0">
                  <c:v>2015</c:v>
                </c:pt>
              </c:strCache>
            </c:strRef>
          </c:tx>
          <c:cat>
            <c:strRef>
              <c:f>'REPORTES ANTENDIDOS'!$D$7:$F$7</c:f>
              <c:strCache>
                <c:ptCount val="3"/>
                <c:pt idx="0">
                  <c:v>ABR</c:v>
                </c:pt>
                <c:pt idx="1">
                  <c:v>MAY</c:v>
                </c:pt>
                <c:pt idx="2">
                  <c:v>JUN</c:v>
                </c:pt>
              </c:strCache>
            </c:strRef>
          </c:cat>
          <c:val>
            <c:numRef>
              <c:f>'REPORTES ANTENDIDOS'!$D$8:$F$8</c:f>
              <c:numCache>
                <c:formatCode>General</c:formatCode>
                <c:ptCount val="3"/>
              </c:numCache>
            </c:numRef>
          </c:val>
        </c:ser>
        <c:ser>
          <c:idx val="1"/>
          <c:order val="1"/>
          <c:tx>
            <c:strRef>
              <c:f>'REPORTES ANTENDIDOS'!$C$9</c:f>
              <c:strCache>
                <c:ptCount val="1"/>
                <c:pt idx="0">
                  <c:v>2016</c:v>
                </c:pt>
              </c:strCache>
            </c:strRef>
          </c:tx>
          <c:cat>
            <c:strRef>
              <c:f>'REPORTES ANTENDIDOS'!$D$7:$F$7</c:f>
              <c:strCache>
                <c:ptCount val="3"/>
                <c:pt idx="0">
                  <c:v>ABR</c:v>
                </c:pt>
                <c:pt idx="1">
                  <c:v>MAY</c:v>
                </c:pt>
                <c:pt idx="2">
                  <c:v>JUN</c:v>
                </c:pt>
              </c:strCache>
            </c:strRef>
          </c:cat>
          <c:val>
            <c:numRef>
              <c:f>'REPORTES ANTENDIDOS'!$D$9:$F$9</c:f>
              <c:numCache>
                <c:formatCode>#,##0</c:formatCode>
                <c:ptCount val="3"/>
                <c:pt idx="0" formatCode="General">
                  <c:v>7127</c:v>
                </c:pt>
                <c:pt idx="1">
                  <c:v>7210</c:v>
                </c:pt>
                <c:pt idx="2">
                  <c:v>7415</c:v>
                </c:pt>
              </c:numCache>
            </c:numRef>
          </c:val>
        </c:ser>
        <c:ser>
          <c:idx val="2"/>
          <c:order val="2"/>
          <c:tx>
            <c:strRef>
              <c:f>'REPORTES ANTENDIDOS'!$C$10</c:f>
              <c:strCache>
                <c:ptCount val="1"/>
                <c:pt idx="0">
                  <c:v>2017</c:v>
                </c:pt>
              </c:strCache>
            </c:strRef>
          </c:tx>
          <c:cat>
            <c:strRef>
              <c:f>'REPORTES ANTENDIDOS'!$D$7:$F$7</c:f>
              <c:strCache>
                <c:ptCount val="3"/>
                <c:pt idx="0">
                  <c:v>ABR</c:v>
                </c:pt>
                <c:pt idx="1">
                  <c:v>MAY</c:v>
                </c:pt>
                <c:pt idx="2">
                  <c:v>JUN</c:v>
                </c:pt>
              </c:strCache>
            </c:strRef>
          </c:cat>
          <c:val>
            <c:numRef>
              <c:f>'REPORTES ANTENDIDOS'!$D$10:$F$10</c:f>
              <c:numCache>
                <c:formatCode>#,##0</c:formatCode>
                <c:ptCount val="3"/>
                <c:pt idx="0" formatCode="General">
                  <c:v>12667</c:v>
                </c:pt>
                <c:pt idx="1">
                  <c:v>13330</c:v>
                </c:pt>
                <c:pt idx="2">
                  <c:v>9614</c:v>
                </c:pt>
              </c:numCache>
            </c:numRef>
          </c:val>
        </c:ser>
        <c:ser>
          <c:idx val="3"/>
          <c:order val="3"/>
          <c:tx>
            <c:strRef>
              <c:f>'REPORTES ANTENDIDOS'!$C$11</c:f>
              <c:strCache>
                <c:ptCount val="1"/>
                <c:pt idx="0">
                  <c:v>2018</c:v>
                </c:pt>
              </c:strCache>
            </c:strRef>
          </c:tx>
          <c:cat>
            <c:strRef>
              <c:f>'REPORTES ANTENDIDOS'!$D$7:$F$7</c:f>
              <c:strCache>
                <c:ptCount val="3"/>
                <c:pt idx="0">
                  <c:v>ABR</c:v>
                </c:pt>
                <c:pt idx="1">
                  <c:v>MAY</c:v>
                </c:pt>
                <c:pt idx="2">
                  <c:v>JUN</c:v>
                </c:pt>
              </c:strCache>
            </c:strRef>
          </c:cat>
          <c:val>
            <c:numRef>
              <c:f>'REPORTES ANTENDIDOS'!$D$11:$F$11</c:f>
              <c:numCache>
                <c:formatCode>#,##0</c:formatCode>
                <c:ptCount val="3"/>
                <c:pt idx="0" formatCode="General">
                  <c:v>7211</c:v>
                </c:pt>
                <c:pt idx="1">
                  <c:v>7648</c:v>
                </c:pt>
                <c:pt idx="2">
                  <c:v>7426</c:v>
                </c:pt>
              </c:numCache>
            </c:numRef>
          </c:val>
        </c:ser>
        <c:dLbls>
          <c:showVal val="1"/>
        </c:dLbls>
        <c:overlap val="-25"/>
        <c:axId val="75653888"/>
        <c:axId val="75655424"/>
      </c:barChart>
      <c:catAx>
        <c:axId val="75653888"/>
        <c:scaling>
          <c:orientation val="minMax"/>
        </c:scaling>
        <c:axPos val="b"/>
        <c:numFmt formatCode="General" sourceLinked="1"/>
        <c:majorTickMark val="none"/>
        <c:tickLblPos val="nextTo"/>
        <c:crossAx val="75655424"/>
        <c:crosses val="autoZero"/>
        <c:auto val="1"/>
        <c:lblAlgn val="ctr"/>
        <c:lblOffset val="100"/>
      </c:catAx>
      <c:valAx>
        <c:axId val="75655424"/>
        <c:scaling>
          <c:orientation val="minMax"/>
        </c:scaling>
        <c:delete val="1"/>
        <c:axPos val="l"/>
        <c:numFmt formatCode="General" sourceLinked="1"/>
        <c:tickLblPos val="none"/>
        <c:crossAx val="75653888"/>
        <c:crosses val="autoZero"/>
        <c:crossBetween val="between"/>
      </c:valAx>
    </c:plotArea>
    <c:legend>
      <c:legendPos val="t"/>
      <c:layout/>
    </c:legend>
    <c:plotVisOnly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ROBO</a:t>
            </a:r>
            <a:r>
              <a:rPr lang="es-MX" baseline="0"/>
              <a:t> A TRANSEÚNTE</a:t>
            </a:r>
          </a:p>
          <a:p>
            <a:pPr>
              <a:defRPr/>
            </a:pPr>
            <a:r>
              <a:rPr lang="es-MX" baseline="0"/>
              <a:t>TIMESTRAL </a:t>
            </a:r>
            <a:endParaRPr lang="es-MX"/>
          </a:p>
        </c:rich>
      </c:tx>
    </c:title>
    <c:plotArea>
      <c:layout/>
      <c:barChart>
        <c:barDir val="col"/>
        <c:grouping val="clustered"/>
        <c:ser>
          <c:idx val="0"/>
          <c:order val="0"/>
          <c:tx>
            <c:strRef>
              <c:f>'R TRANSEUNTE'!$A$38</c:f>
              <c:strCache>
                <c:ptCount val="1"/>
                <c:pt idx="0">
                  <c:v>2015</c:v>
                </c:pt>
              </c:strCache>
            </c:strRef>
          </c:tx>
          <c:cat>
            <c:strRef>
              <c:f>'R TRANSEUNTE'!$B$37:$D$37</c:f>
              <c:strCache>
                <c:ptCount val="3"/>
                <c:pt idx="0">
                  <c:v>OCT.</c:v>
                </c:pt>
                <c:pt idx="1">
                  <c:v>NOV</c:v>
                </c:pt>
                <c:pt idx="2">
                  <c:v>DIC</c:v>
                </c:pt>
              </c:strCache>
            </c:strRef>
          </c:cat>
          <c:val>
            <c:numRef>
              <c:f>'R TRANSEUNTE'!$B$38:$D$38</c:f>
              <c:numCache>
                <c:formatCode>General</c:formatCode>
                <c:ptCount val="3"/>
                <c:pt idx="0">
                  <c:v>12</c:v>
                </c:pt>
                <c:pt idx="1">
                  <c:v>21</c:v>
                </c:pt>
                <c:pt idx="2">
                  <c:v>24</c:v>
                </c:pt>
              </c:numCache>
            </c:numRef>
          </c:val>
        </c:ser>
        <c:ser>
          <c:idx val="1"/>
          <c:order val="1"/>
          <c:tx>
            <c:strRef>
              <c:f>'R TRANSEUNTE'!$A$39</c:f>
              <c:strCache>
                <c:ptCount val="1"/>
                <c:pt idx="0">
                  <c:v>2016</c:v>
                </c:pt>
              </c:strCache>
            </c:strRef>
          </c:tx>
          <c:cat>
            <c:strRef>
              <c:f>'R TRANSEUNTE'!$B$37:$D$37</c:f>
              <c:strCache>
                <c:ptCount val="3"/>
                <c:pt idx="0">
                  <c:v>OCT.</c:v>
                </c:pt>
                <c:pt idx="1">
                  <c:v>NOV</c:v>
                </c:pt>
                <c:pt idx="2">
                  <c:v>DIC</c:v>
                </c:pt>
              </c:strCache>
            </c:strRef>
          </c:cat>
          <c:val>
            <c:numRef>
              <c:f>'R TRANSEUNTE'!$B$39:$D$39</c:f>
              <c:numCache>
                <c:formatCode>General</c:formatCode>
                <c:ptCount val="3"/>
                <c:pt idx="0">
                  <c:v>10</c:v>
                </c:pt>
                <c:pt idx="1">
                  <c:v>9</c:v>
                </c:pt>
                <c:pt idx="2">
                  <c:v>7</c:v>
                </c:pt>
              </c:numCache>
            </c:numRef>
          </c:val>
        </c:ser>
        <c:ser>
          <c:idx val="2"/>
          <c:order val="2"/>
          <c:tx>
            <c:strRef>
              <c:f>'R TRANSEUNTE'!$A$40</c:f>
              <c:strCache>
                <c:ptCount val="1"/>
                <c:pt idx="0">
                  <c:v>2017</c:v>
                </c:pt>
              </c:strCache>
            </c:strRef>
          </c:tx>
          <c:cat>
            <c:strRef>
              <c:f>'R TRANSEUNTE'!$B$37:$D$37</c:f>
              <c:strCache>
                <c:ptCount val="3"/>
                <c:pt idx="0">
                  <c:v>OCT.</c:v>
                </c:pt>
                <c:pt idx="1">
                  <c:v>NOV</c:v>
                </c:pt>
                <c:pt idx="2">
                  <c:v>DIC</c:v>
                </c:pt>
              </c:strCache>
            </c:strRef>
          </c:cat>
          <c:val>
            <c:numRef>
              <c:f>'R TRANSEUNTE'!$B$40:$D$40</c:f>
              <c:numCache>
                <c:formatCode>General</c:formatCode>
                <c:ptCount val="3"/>
                <c:pt idx="0">
                  <c:v>5</c:v>
                </c:pt>
                <c:pt idx="1">
                  <c:v>9</c:v>
                </c:pt>
                <c:pt idx="2">
                  <c:v>2</c:v>
                </c:pt>
              </c:numCache>
            </c:numRef>
          </c:val>
        </c:ser>
        <c:ser>
          <c:idx val="3"/>
          <c:order val="3"/>
          <c:tx>
            <c:strRef>
              <c:f>'R TRANSEUNTE'!$A$41</c:f>
              <c:strCache>
                <c:ptCount val="1"/>
                <c:pt idx="0">
                  <c:v>2018</c:v>
                </c:pt>
              </c:strCache>
            </c:strRef>
          </c:tx>
          <c:cat>
            <c:strRef>
              <c:f>'R TRANSEUNTE'!$B$37:$D$37</c:f>
              <c:strCache>
                <c:ptCount val="3"/>
                <c:pt idx="0">
                  <c:v>OCT.</c:v>
                </c:pt>
                <c:pt idx="1">
                  <c:v>NOV</c:v>
                </c:pt>
                <c:pt idx="2">
                  <c:v>DIC</c:v>
                </c:pt>
              </c:strCache>
            </c:strRef>
          </c:cat>
          <c:val>
            <c:numRef>
              <c:f>'R TRANSEUNTE'!$B$41:$D$41</c:f>
              <c:numCache>
                <c:formatCode>General</c:formatCode>
                <c:ptCount val="3"/>
                <c:pt idx="0">
                  <c:v>6</c:v>
                </c:pt>
                <c:pt idx="1">
                  <c:v>3</c:v>
                </c:pt>
                <c:pt idx="2">
                  <c:v>3</c:v>
                </c:pt>
              </c:numCache>
            </c:numRef>
          </c:val>
        </c:ser>
        <c:dLbls>
          <c:showVal val="1"/>
        </c:dLbls>
        <c:overlap val="-25"/>
        <c:axId val="95160192"/>
        <c:axId val="95161728"/>
      </c:barChart>
      <c:catAx>
        <c:axId val="95160192"/>
        <c:scaling>
          <c:orientation val="minMax"/>
        </c:scaling>
        <c:axPos val="b"/>
        <c:numFmt formatCode="General" sourceLinked="1"/>
        <c:majorTickMark val="none"/>
        <c:tickLblPos val="nextTo"/>
        <c:crossAx val="95161728"/>
        <c:crosses val="autoZero"/>
        <c:auto val="1"/>
        <c:lblAlgn val="ctr"/>
        <c:lblOffset val="100"/>
      </c:catAx>
      <c:valAx>
        <c:axId val="95161728"/>
        <c:scaling>
          <c:orientation val="minMax"/>
        </c:scaling>
        <c:delete val="1"/>
        <c:axPos val="l"/>
        <c:numFmt formatCode="General" sourceLinked="1"/>
        <c:tickLblPos val="none"/>
        <c:crossAx val="95160192"/>
        <c:crosses val="autoZero"/>
        <c:crossBetween val="between"/>
      </c:valAx>
    </c:plotArea>
    <c:legend>
      <c:legendPos val="t"/>
    </c:legend>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DE VEHÍCULO</a:t>
            </a:r>
          </a:p>
          <a:p>
            <a:pPr>
              <a:defRPr/>
            </a:pPr>
            <a:r>
              <a:rPr lang="es-MX" baseline="0" dirty="0" smtClean="0"/>
              <a:t>ANUAL</a:t>
            </a:r>
            <a:endParaRPr lang="es-MX" dirty="0"/>
          </a:p>
        </c:rich>
      </c:tx>
    </c:title>
    <c:plotArea>
      <c:layout/>
      <c:barChart>
        <c:barDir val="col"/>
        <c:grouping val="clustered"/>
        <c:ser>
          <c:idx val="0"/>
          <c:order val="0"/>
          <c:tx>
            <c:strRef>
              <c:f>GRAFICAS!$C$168</c:f>
              <c:strCache>
                <c:ptCount val="1"/>
                <c:pt idx="0">
                  <c:v>2015</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GRAFICAS!$D$168:$O$168</c:f>
              <c:numCache>
                <c:formatCode>General</c:formatCode>
                <c:ptCount val="12"/>
                <c:pt idx="9">
                  <c:v>30</c:v>
                </c:pt>
                <c:pt idx="10">
                  <c:v>28</c:v>
                </c:pt>
                <c:pt idx="11">
                  <c:v>27</c:v>
                </c:pt>
              </c:numCache>
            </c:numRef>
          </c:val>
        </c:ser>
        <c:ser>
          <c:idx val="1"/>
          <c:order val="1"/>
          <c:tx>
            <c:strRef>
              <c:f>GRAFICAS!$C$169</c:f>
              <c:strCache>
                <c:ptCount val="1"/>
                <c:pt idx="0">
                  <c:v>2016</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GRAFICAS!$D$169:$O$169</c:f>
              <c:numCache>
                <c:formatCode>General</c:formatCode>
                <c:ptCount val="12"/>
                <c:pt idx="0">
                  <c:v>24</c:v>
                </c:pt>
                <c:pt idx="1">
                  <c:v>17</c:v>
                </c:pt>
                <c:pt idx="2">
                  <c:v>20</c:v>
                </c:pt>
                <c:pt idx="3">
                  <c:v>12</c:v>
                </c:pt>
                <c:pt idx="4">
                  <c:v>21</c:v>
                </c:pt>
                <c:pt idx="5">
                  <c:v>14</c:v>
                </c:pt>
                <c:pt idx="6">
                  <c:v>15</c:v>
                </c:pt>
                <c:pt idx="7">
                  <c:v>26</c:v>
                </c:pt>
                <c:pt idx="8">
                  <c:v>13</c:v>
                </c:pt>
                <c:pt idx="9">
                  <c:v>18</c:v>
                </c:pt>
                <c:pt idx="10">
                  <c:v>11</c:v>
                </c:pt>
                <c:pt idx="11">
                  <c:v>18</c:v>
                </c:pt>
              </c:numCache>
            </c:numRef>
          </c:val>
        </c:ser>
        <c:ser>
          <c:idx val="2"/>
          <c:order val="2"/>
          <c:tx>
            <c:strRef>
              <c:f>GRAFICAS!$C$170</c:f>
              <c:strCache>
                <c:ptCount val="1"/>
                <c:pt idx="0">
                  <c:v>2017</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GRAFICAS!$D$170:$O$170</c:f>
              <c:numCache>
                <c:formatCode>General</c:formatCode>
                <c:ptCount val="12"/>
                <c:pt idx="0">
                  <c:v>19</c:v>
                </c:pt>
                <c:pt idx="1">
                  <c:v>24</c:v>
                </c:pt>
                <c:pt idx="2">
                  <c:v>20</c:v>
                </c:pt>
                <c:pt idx="3">
                  <c:v>10</c:v>
                </c:pt>
                <c:pt idx="4">
                  <c:v>23</c:v>
                </c:pt>
                <c:pt idx="5">
                  <c:v>22</c:v>
                </c:pt>
                <c:pt idx="6">
                  <c:v>15</c:v>
                </c:pt>
                <c:pt idx="7">
                  <c:v>16</c:v>
                </c:pt>
                <c:pt idx="8">
                  <c:v>10</c:v>
                </c:pt>
                <c:pt idx="9">
                  <c:v>14</c:v>
                </c:pt>
                <c:pt idx="10">
                  <c:v>17</c:v>
                </c:pt>
                <c:pt idx="11">
                  <c:v>12</c:v>
                </c:pt>
              </c:numCache>
            </c:numRef>
          </c:val>
        </c:ser>
        <c:ser>
          <c:idx val="3"/>
          <c:order val="3"/>
          <c:tx>
            <c:strRef>
              <c:f>GRAFICAS!$C$171</c:f>
              <c:strCache>
                <c:ptCount val="1"/>
                <c:pt idx="0">
                  <c:v>2018</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GRAFICAS!$D$171:$O$171</c:f>
              <c:numCache>
                <c:formatCode>General</c:formatCode>
                <c:ptCount val="12"/>
                <c:pt idx="0">
                  <c:v>6</c:v>
                </c:pt>
                <c:pt idx="1">
                  <c:v>7</c:v>
                </c:pt>
                <c:pt idx="2">
                  <c:v>8</c:v>
                </c:pt>
                <c:pt idx="3">
                  <c:v>10</c:v>
                </c:pt>
                <c:pt idx="4">
                  <c:v>6</c:v>
                </c:pt>
                <c:pt idx="5">
                  <c:v>7</c:v>
                </c:pt>
                <c:pt idx="6">
                  <c:v>5</c:v>
                </c:pt>
                <c:pt idx="7">
                  <c:v>6</c:v>
                </c:pt>
                <c:pt idx="8">
                  <c:v>9</c:v>
                </c:pt>
                <c:pt idx="9">
                  <c:v>12</c:v>
                </c:pt>
                <c:pt idx="10">
                  <c:v>13</c:v>
                </c:pt>
                <c:pt idx="11">
                  <c:v>10</c:v>
                </c:pt>
              </c:numCache>
            </c:numRef>
          </c:val>
        </c:ser>
        <c:axId val="95225728"/>
        <c:axId val="95227264"/>
      </c:barChart>
      <c:catAx>
        <c:axId val="95225728"/>
        <c:scaling>
          <c:orientation val="minMax"/>
        </c:scaling>
        <c:axPos val="b"/>
        <c:majorTickMark val="none"/>
        <c:tickLblPos val="nextTo"/>
        <c:crossAx val="95227264"/>
        <c:crosses val="autoZero"/>
        <c:auto val="1"/>
        <c:lblAlgn val="ctr"/>
        <c:lblOffset val="100"/>
      </c:catAx>
      <c:valAx>
        <c:axId val="95227264"/>
        <c:scaling>
          <c:orientation val="minMax"/>
        </c:scaling>
        <c:axPos val="l"/>
        <c:majorGridlines/>
        <c:numFmt formatCode="General" sourceLinked="1"/>
        <c:majorTickMark val="none"/>
        <c:tickLblPos val="nextTo"/>
        <c:crossAx val="95225728"/>
        <c:crosses val="autoZero"/>
        <c:crossBetween val="between"/>
      </c:valAx>
      <c:dTable>
        <c:showHorzBorder val="1"/>
        <c:showVertBorder val="1"/>
        <c:showOutline val="1"/>
        <c:showKeys val="1"/>
      </c:dTable>
    </c:plotArea>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DE VEHÍCULO</a:t>
            </a:r>
          </a:p>
          <a:p>
            <a:pPr>
              <a:defRPr/>
            </a:pPr>
            <a:r>
              <a:rPr lang="es-MX" baseline="0" dirty="0" smtClean="0"/>
              <a:t>TRIMESTRAL</a:t>
            </a:r>
            <a:endParaRPr lang="es-MX" dirty="0"/>
          </a:p>
        </c:rich>
      </c:tx>
    </c:title>
    <c:plotArea>
      <c:layout/>
      <c:barChart>
        <c:barDir val="col"/>
        <c:grouping val="clustered"/>
        <c:ser>
          <c:idx val="0"/>
          <c:order val="0"/>
          <c:tx>
            <c:strRef>
              <c:f>Hoja3!$B$103</c:f>
              <c:strCache>
                <c:ptCount val="1"/>
                <c:pt idx="0">
                  <c:v>2015</c:v>
                </c:pt>
              </c:strCache>
            </c:strRef>
          </c:tx>
          <c:cat>
            <c:strRef>
              <c:f>Hoja3!$C$102:$E$102</c:f>
              <c:strCache>
                <c:ptCount val="3"/>
                <c:pt idx="0">
                  <c:v>ENERO </c:v>
                </c:pt>
                <c:pt idx="1">
                  <c:v>FEBRERO </c:v>
                </c:pt>
                <c:pt idx="2">
                  <c:v>MARZO </c:v>
                </c:pt>
              </c:strCache>
            </c:strRef>
          </c:cat>
          <c:val>
            <c:numRef>
              <c:f>Hoja3!$C$103:$E$103</c:f>
              <c:numCache>
                <c:formatCode>General</c:formatCode>
                <c:ptCount val="3"/>
              </c:numCache>
            </c:numRef>
          </c:val>
        </c:ser>
        <c:ser>
          <c:idx val="1"/>
          <c:order val="1"/>
          <c:tx>
            <c:strRef>
              <c:f>Hoja3!$B$104</c:f>
              <c:strCache>
                <c:ptCount val="1"/>
                <c:pt idx="0">
                  <c:v>2016</c:v>
                </c:pt>
              </c:strCache>
            </c:strRef>
          </c:tx>
          <c:cat>
            <c:strRef>
              <c:f>Hoja3!$C$102:$E$102</c:f>
              <c:strCache>
                <c:ptCount val="3"/>
                <c:pt idx="0">
                  <c:v>ENERO </c:v>
                </c:pt>
                <c:pt idx="1">
                  <c:v>FEBRERO </c:v>
                </c:pt>
                <c:pt idx="2">
                  <c:v>MARZO </c:v>
                </c:pt>
              </c:strCache>
            </c:strRef>
          </c:cat>
          <c:val>
            <c:numRef>
              <c:f>Hoja3!$C$104:$E$104</c:f>
              <c:numCache>
                <c:formatCode>General</c:formatCode>
                <c:ptCount val="3"/>
                <c:pt idx="0">
                  <c:v>24</c:v>
                </c:pt>
                <c:pt idx="1">
                  <c:v>17</c:v>
                </c:pt>
                <c:pt idx="2">
                  <c:v>20</c:v>
                </c:pt>
              </c:numCache>
            </c:numRef>
          </c:val>
        </c:ser>
        <c:ser>
          <c:idx val="2"/>
          <c:order val="2"/>
          <c:tx>
            <c:strRef>
              <c:f>Hoja3!$B$105</c:f>
              <c:strCache>
                <c:ptCount val="1"/>
                <c:pt idx="0">
                  <c:v>2017</c:v>
                </c:pt>
              </c:strCache>
            </c:strRef>
          </c:tx>
          <c:cat>
            <c:strRef>
              <c:f>Hoja3!$C$102:$E$102</c:f>
              <c:strCache>
                <c:ptCount val="3"/>
                <c:pt idx="0">
                  <c:v>ENERO </c:v>
                </c:pt>
                <c:pt idx="1">
                  <c:v>FEBRERO </c:v>
                </c:pt>
                <c:pt idx="2">
                  <c:v>MARZO </c:v>
                </c:pt>
              </c:strCache>
            </c:strRef>
          </c:cat>
          <c:val>
            <c:numRef>
              <c:f>Hoja3!$C$105:$E$105</c:f>
              <c:numCache>
                <c:formatCode>General</c:formatCode>
                <c:ptCount val="3"/>
                <c:pt idx="0">
                  <c:v>19</c:v>
                </c:pt>
                <c:pt idx="1">
                  <c:v>24</c:v>
                </c:pt>
                <c:pt idx="2">
                  <c:v>20</c:v>
                </c:pt>
              </c:numCache>
            </c:numRef>
          </c:val>
        </c:ser>
        <c:ser>
          <c:idx val="3"/>
          <c:order val="3"/>
          <c:tx>
            <c:strRef>
              <c:f>Hoja3!$B$106</c:f>
              <c:strCache>
                <c:ptCount val="1"/>
                <c:pt idx="0">
                  <c:v>2018</c:v>
                </c:pt>
              </c:strCache>
            </c:strRef>
          </c:tx>
          <c:cat>
            <c:strRef>
              <c:f>Hoja3!$C$102:$E$102</c:f>
              <c:strCache>
                <c:ptCount val="3"/>
                <c:pt idx="0">
                  <c:v>ENERO </c:v>
                </c:pt>
                <c:pt idx="1">
                  <c:v>FEBRERO </c:v>
                </c:pt>
                <c:pt idx="2">
                  <c:v>MARZO </c:v>
                </c:pt>
              </c:strCache>
            </c:strRef>
          </c:cat>
          <c:val>
            <c:numRef>
              <c:f>Hoja3!$C$106:$E$106</c:f>
              <c:numCache>
                <c:formatCode>General</c:formatCode>
                <c:ptCount val="3"/>
                <c:pt idx="0">
                  <c:v>6</c:v>
                </c:pt>
                <c:pt idx="1">
                  <c:v>7</c:v>
                </c:pt>
                <c:pt idx="2">
                  <c:v>8</c:v>
                </c:pt>
              </c:numCache>
            </c:numRef>
          </c:val>
        </c:ser>
        <c:dLbls>
          <c:showVal val="1"/>
        </c:dLbls>
        <c:overlap val="-25"/>
        <c:axId val="95286016"/>
        <c:axId val="95287552"/>
      </c:barChart>
      <c:catAx>
        <c:axId val="95286016"/>
        <c:scaling>
          <c:orientation val="minMax"/>
        </c:scaling>
        <c:axPos val="b"/>
        <c:numFmt formatCode="General" sourceLinked="1"/>
        <c:majorTickMark val="none"/>
        <c:tickLblPos val="nextTo"/>
        <c:crossAx val="95287552"/>
        <c:crosses val="autoZero"/>
        <c:auto val="1"/>
        <c:lblAlgn val="ctr"/>
        <c:lblOffset val="100"/>
      </c:catAx>
      <c:valAx>
        <c:axId val="95287552"/>
        <c:scaling>
          <c:orientation val="minMax"/>
        </c:scaling>
        <c:delete val="1"/>
        <c:axPos val="l"/>
        <c:numFmt formatCode="General" sourceLinked="1"/>
        <c:tickLblPos val="none"/>
        <c:crossAx val="95286016"/>
        <c:crosses val="autoZero"/>
        <c:crossBetween val="between"/>
      </c:valAx>
    </c:plotArea>
    <c:legend>
      <c:legendPos val="t"/>
    </c:legend>
    <c:plotVisOnly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DE VEHÍCULOS</a:t>
            </a:r>
            <a:endParaRPr lang="es-MX" dirty="0" smtClean="0"/>
          </a:p>
          <a:p>
            <a:pPr>
              <a:defRPr/>
            </a:pPr>
            <a:r>
              <a:rPr lang="es-MX" sz="1800" b="1" i="0" baseline="0" dirty="0" smtClean="0"/>
              <a:t>TRIMESTRAL</a:t>
            </a:r>
            <a:endParaRPr lang="es-MX" sz="1800" b="1" i="0" baseline="0" dirty="0"/>
          </a:p>
        </c:rich>
      </c:tx>
    </c:title>
    <c:plotArea>
      <c:layout>
        <c:manualLayout>
          <c:layoutTarget val="inner"/>
          <c:xMode val="edge"/>
          <c:yMode val="edge"/>
          <c:x val="1.0909440760877661E-2"/>
          <c:y val="0.21036088582750079"/>
          <c:w val="0.95999871721011598"/>
          <c:h val="0.74429942257128212"/>
        </c:manualLayout>
      </c:layout>
      <c:barChart>
        <c:barDir val="col"/>
        <c:grouping val="clustered"/>
        <c:ser>
          <c:idx val="0"/>
          <c:order val="0"/>
          <c:tx>
            <c:strRef>
              <c:f>'ROBO DE VEHICULO'!$A$6</c:f>
              <c:strCache>
                <c:ptCount val="1"/>
                <c:pt idx="0">
                  <c:v>2015</c:v>
                </c:pt>
              </c:strCache>
            </c:strRef>
          </c:tx>
          <c:cat>
            <c:strRef>
              <c:f>'ROBO DE VEHICULO'!$B$5:$D$5</c:f>
              <c:strCache>
                <c:ptCount val="3"/>
                <c:pt idx="0">
                  <c:v>ABRIL</c:v>
                </c:pt>
                <c:pt idx="1">
                  <c:v>MAYO</c:v>
                </c:pt>
                <c:pt idx="2">
                  <c:v>JUNIO</c:v>
                </c:pt>
              </c:strCache>
            </c:strRef>
          </c:cat>
          <c:val>
            <c:numRef>
              <c:f>'ROBO DE VEHICULO'!$B$6:$D$6</c:f>
              <c:numCache>
                <c:formatCode>General</c:formatCode>
                <c:ptCount val="3"/>
              </c:numCache>
            </c:numRef>
          </c:val>
        </c:ser>
        <c:ser>
          <c:idx val="1"/>
          <c:order val="1"/>
          <c:tx>
            <c:strRef>
              <c:f>'ROBO DE VEHICULO'!$A$7</c:f>
              <c:strCache>
                <c:ptCount val="1"/>
                <c:pt idx="0">
                  <c:v>2016</c:v>
                </c:pt>
              </c:strCache>
            </c:strRef>
          </c:tx>
          <c:cat>
            <c:strRef>
              <c:f>'ROBO DE VEHICULO'!$B$5:$D$5</c:f>
              <c:strCache>
                <c:ptCount val="3"/>
                <c:pt idx="0">
                  <c:v>ABRIL</c:v>
                </c:pt>
                <c:pt idx="1">
                  <c:v>MAYO</c:v>
                </c:pt>
                <c:pt idx="2">
                  <c:v>JUNIO</c:v>
                </c:pt>
              </c:strCache>
            </c:strRef>
          </c:cat>
          <c:val>
            <c:numRef>
              <c:f>'ROBO DE VEHICULO'!$B$7:$D$7</c:f>
              <c:numCache>
                <c:formatCode>General</c:formatCode>
                <c:ptCount val="3"/>
                <c:pt idx="0">
                  <c:v>12</c:v>
                </c:pt>
                <c:pt idx="1">
                  <c:v>21</c:v>
                </c:pt>
                <c:pt idx="2">
                  <c:v>14</c:v>
                </c:pt>
              </c:numCache>
            </c:numRef>
          </c:val>
        </c:ser>
        <c:ser>
          <c:idx val="2"/>
          <c:order val="2"/>
          <c:tx>
            <c:strRef>
              <c:f>'ROBO DE VEHICULO'!$A$8</c:f>
              <c:strCache>
                <c:ptCount val="1"/>
                <c:pt idx="0">
                  <c:v>2017</c:v>
                </c:pt>
              </c:strCache>
            </c:strRef>
          </c:tx>
          <c:cat>
            <c:strRef>
              <c:f>'ROBO DE VEHICULO'!$B$5:$D$5</c:f>
              <c:strCache>
                <c:ptCount val="3"/>
                <c:pt idx="0">
                  <c:v>ABRIL</c:v>
                </c:pt>
                <c:pt idx="1">
                  <c:v>MAYO</c:v>
                </c:pt>
                <c:pt idx="2">
                  <c:v>JUNIO</c:v>
                </c:pt>
              </c:strCache>
            </c:strRef>
          </c:cat>
          <c:val>
            <c:numRef>
              <c:f>'ROBO DE VEHICULO'!$B$8:$D$8</c:f>
              <c:numCache>
                <c:formatCode>General</c:formatCode>
                <c:ptCount val="3"/>
                <c:pt idx="0">
                  <c:v>10</c:v>
                </c:pt>
                <c:pt idx="1">
                  <c:v>23</c:v>
                </c:pt>
                <c:pt idx="2">
                  <c:v>22</c:v>
                </c:pt>
              </c:numCache>
            </c:numRef>
          </c:val>
        </c:ser>
        <c:ser>
          <c:idx val="3"/>
          <c:order val="3"/>
          <c:tx>
            <c:strRef>
              <c:f>'ROBO DE VEHICULO'!$A$9</c:f>
              <c:strCache>
                <c:ptCount val="1"/>
                <c:pt idx="0">
                  <c:v>2018</c:v>
                </c:pt>
              </c:strCache>
            </c:strRef>
          </c:tx>
          <c:cat>
            <c:strRef>
              <c:f>'ROBO DE VEHICULO'!$B$5:$D$5</c:f>
              <c:strCache>
                <c:ptCount val="3"/>
                <c:pt idx="0">
                  <c:v>ABRIL</c:v>
                </c:pt>
                <c:pt idx="1">
                  <c:v>MAYO</c:v>
                </c:pt>
                <c:pt idx="2">
                  <c:v>JUNIO</c:v>
                </c:pt>
              </c:strCache>
            </c:strRef>
          </c:cat>
          <c:val>
            <c:numRef>
              <c:f>'ROBO DE VEHICULO'!$B$9:$D$9</c:f>
              <c:numCache>
                <c:formatCode>General</c:formatCode>
                <c:ptCount val="3"/>
                <c:pt idx="0">
                  <c:v>10</c:v>
                </c:pt>
                <c:pt idx="1">
                  <c:v>6</c:v>
                </c:pt>
                <c:pt idx="2">
                  <c:v>7</c:v>
                </c:pt>
              </c:numCache>
            </c:numRef>
          </c:val>
        </c:ser>
        <c:dLbls>
          <c:showVal val="1"/>
        </c:dLbls>
        <c:overlap val="-25"/>
        <c:axId val="95320320"/>
        <c:axId val="95338496"/>
      </c:barChart>
      <c:catAx>
        <c:axId val="95320320"/>
        <c:scaling>
          <c:orientation val="minMax"/>
        </c:scaling>
        <c:axPos val="b"/>
        <c:numFmt formatCode="General" sourceLinked="1"/>
        <c:majorTickMark val="none"/>
        <c:tickLblPos val="nextTo"/>
        <c:crossAx val="95338496"/>
        <c:crosses val="autoZero"/>
        <c:auto val="1"/>
        <c:lblAlgn val="ctr"/>
        <c:lblOffset val="100"/>
      </c:catAx>
      <c:valAx>
        <c:axId val="95338496"/>
        <c:scaling>
          <c:orientation val="minMax"/>
        </c:scaling>
        <c:delete val="1"/>
        <c:axPos val="l"/>
        <c:numFmt formatCode="General" sourceLinked="1"/>
        <c:tickLblPos val="none"/>
        <c:crossAx val="95320320"/>
        <c:crosses val="autoZero"/>
        <c:crossBetween val="between"/>
      </c:valAx>
    </c:plotArea>
    <c:legend>
      <c:legendPos val="t"/>
    </c:legend>
    <c:plotVisOnly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DE VEHÍCULOS </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'ROBO DE VEHICULO'!$A$19</c:f>
              <c:strCache>
                <c:ptCount val="1"/>
                <c:pt idx="0">
                  <c:v>2015</c:v>
                </c:pt>
              </c:strCache>
            </c:strRef>
          </c:tx>
          <c:cat>
            <c:strRef>
              <c:f>'ROBO DE VEHICULO'!$B$18:$D$18</c:f>
              <c:strCache>
                <c:ptCount val="3"/>
                <c:pt idx="0">
                  <c:v>JULIO</c:v>
                </c:pt>
                <c:pt idx="1">
                  <c:v>AGOSTO</c:v>
                </c:pt>
                <c:pt idx="2">
                  <c:v>SEPT.</c:v>
                </c:pt>
              </c:strCache>
            </c:strRef>
          </c:cat>
          <c:val>
            <c:numRef>
              <c:f>'ROBO DE VEHICULO'!$B$19:$D$19</c:f>
              <c:numCache>
                <c:formatCode>General</c:formatCode>
                <c:ptCount val="3"/>
              </c:numCache>
            </c:numRef>
          </c:val>
        </c:ser>
        <c:ser>
          <c:idx val="1"/>
          <c:order val="1"/>
          <c:tx>
            <c:strRef>
              <c:f>'ROBO DE VEHICULO'!$A$20</c:f>
              <c:strCache>
                <c:ptCount val="1"/>
                <c:pt idx="0">
                  <c:v>2016</c:v>
                </c:pt>
              </c:strCache>
            </c:strRef>
          </c:tx>
          <c:cat>
            <c:strRef>
              <c:f>'ROBO DE VEHICULO'!$B$18:$D$18</c:f>
              <c:strCache>
                <c:ptCount val="3"/>
                <c:pt idx="0">
                  <c:v>JULIO</c:v>
                </c:pt>
                <c:pt idx="1">
                  <c:v>AGOSTO</c:v>
                </c:pt>
                <c:pt idx="2">
                  <c:v>SEPT.</c:v>
                </c:pt>
              </c:strCache>
            </c:strRef>
          </c:cat>
          <c:val>
            <c:numRef>
              <c:f>'ROBO DE VEHICULO'!$B$20:$D$20</c:f>
              <c:numCache>
                <c:formatCode>General</c:formatCode>
                <c:ptCount val="3"/>
                <c:pt idx="0">
                  <c:v>15</c:v>
                </c:pt>
                <c:pt idx="1">
                  <c:v>26</c:v>
                </c:pt>
                <c:pt idx="2">
                  <c:v>13</c:v>
                </c:pt>
              </c:numCache>
            </c:numRef>
          </c:val>
        </c:ser>
        <c:ser>
          <c:idx val="2"/>
          <c:order val="2"/>
          <c:tx>
            <c:strRef>
              <c:f>'ROBO DE VEHICULO'!$A$21</c:f>
              <c:strCache>
                <c:ptCount val="1"/>
                <c:pt idx="0">
                  <c:v>2017</c:v>
                </c:pt>
              </c:strCache>
            </c:strRef>
          </c:tx>
          <c:cat>
            <c:strRef>
              <c:f>'ROBO DE VEHICULO'!$B$18:$D$18</c:f>
              <c:strCache>
                <c:ptCount val="3"/>
                <c:pt idx="0">
                  <c:v>JULIO</c:v>
                </c:pt>
                <c:pt idx="1">
                  <c:v>AGOSTO</c:v>
                </c:pt>
                <c:pt idx="2">
                  <c:v>SEPT.</c:v>
                </c:pt>
              </c:strCache>
            </c:strRef>
          </c:cat>
          <c:val>
            <c:numRef>
              <c:f>'ROBO DE VEHICULO'!$B$21:$D$21</c:f>
              <c:numCache>
                <c:formatCode>General</c:formatCode>
                <c:ptCount val="3"/>
                <c:pt idx="0">
                  <c:v>15</c:v>
                </c:pt>
                <c:pt idx="1">
                  <c:v>16</c:v>
                </c:pt>
                <c:pt idx="2">
                  <c:v>10</c:v>
                </c:pt>
              </c:numCache>
            </c:numRef>
          </c:val>
        </c:ser>
        <c:ser>
          <c:idx val="3"/>
          <c:order val="3"/>
          <c:tx>
            <c:strRef>
              <c:f>'ROBO DE VEHICULO'!$A$22</c:f>
              <c:strCache>
                <c:ptCount val="1"/>
                <c:pt idx="0">
                  <c:v>2018</c:v>
                </c:pt>
              </c:strCache>
            </c:strRef>
          </c:tx>
          <c:cat>
            <c:strRef>
              <c:f>'ROBO DE VEHICULO'!$B$18:$D$18</c:f>
              <c:strCache>
                <c:ptCount val="3"/>
                <c:pt idx="0">
                  <c:v>JULIO</c:v>
                </c:pt>
                <c:pt idx="1">
                  <c:v>AGOSTO</c:v>
                </c:pt>
                <c:pt idx="2">
                  <c:v>SEPT.</c:v>
                </c:pt>
              </c:strCache>
            </c:strRef>
          </c:cat>
          <c:val>
            <c:numRef>
              <c:f>'ROBO DE VEHICULO'!$B$22:$D$22</c:f>
              <c:numCache>
                <c:formatCode>General</c:formatCode>
                <c:ptCount val="3"/>
                <c:pt idx="0">
                  <c:v>5</c:v>
                </c:pt>
                <c:pt idx="1">
                  <c:v>6</c:v>
                </c:pt>
                <c:pt idx="2">
                  <c:v>9</c:v>
                </c:pt>
              </c:numCache>
            </c:numRef>
          </c:val>
        </c:ser>
        <c:dLbls>
          <c:showVal val="1"/>
        </c:dLbls>
        <c:overlap val="-25"/>
        <c:axId val="95461376"/>
        <c:axId val="95462912"/>
      </c:barChart>
      <c:catAx>
        <c:axId val="95461376"/>
        <c:scaling>
          <c:orientation val="minMax"/>
        </c:scaling>
        <c:axPos val="b"/>
        <c:numFmt formatCode="General" sourceLinked="1"/>
        <c:majorTickMark val="none"/>
        <c:tickLblPos val="nextTo"/>
        <c:crossAx val="95462912"/>
        <c:crosses val="autoZero"/>
        <c:auto val="1"/>
        <c:lblAlgn val="ctr"/>
        <c:lblOffset val="100"/>
      </c:catAx>
      <c:valAx>
        <c:axId val="95462912"/>
        <c:scaling>
          <c:orientation val="minMax"/>
        </c:scaling>
        <c:delete val="1"/>
        <c:axPos val="l"/>
        <c:numFmt formatCode="General" sourceLinked="1"/>
        <c:tickLblPos val="none"/>
        <c:crossAx val="95461376"/>
        <c:crosses val="autoZero"/>
        <c:crossBetween val="between"/>
      </c:valAx>
    </c:plotArea>
    <c:legend>
      <c:legendPos val="t"/>
    </c:legend>
    <c:plotVisOnly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ROBO</a:t>
            </a:r>
            <a:r>
              <a:rPr lang="es-MX" baseline="0"/>
              <a:t> DE VEHÍCULOS </a:t>
            </a:r>
          </a:p>
          <a:p>
            <a:pPr>
              <a:defRPr/>
            </a:pPr>
            <a:r>
              <a:rPr lang="es-MX" baseline="0"/>
              <a:t>TRIMESTRAL</a:t>
            </a:r>
            <a:endParaRPr lang="es-MX"/>
          </a:p>
        </c:rich>
      </c:tx>
    </c:title>
    <c:plotArea>
      <c:layout/>
      <c:barChart>
        <c:barDir val="col"/>
        <c:grouping val="clustered"/>
        <c:ser>
          <c:idx val="0"/>
          <c:order val="0"/>
          <c:tx>
            <c:strRef>
              <c:f>'ROBO DE VEHICULO'!$A$38</c:f>
              <c:strCache>
                <c:ptCount val="1"/>
                <c:pt idx="0">
                  <c:v>2015</c:v>
                </c:pt>
              </c:strCache>
            </c:strRef>
          </c:tx>
          <c:cat>
            <c:strRef>
              <c:f>'ROBO DE VEHICULO'!$B$37:$D$37</c:f>
              <c:strCache>
                <c:ptCount val="3"/>
                <c:pt idx="0">
                  <c:v>OCT.</c:v>
                </c:pt>
                <c:pt idx="1">
                  <c:v>NOV</c:v>
                </c:pt>
                <c:pt idx="2">
                  <c:v>DIC</c:v>
                </c:pt>
              </c:strCache>
            </c:strRef>
          </c:cat>
          <c:val>
            <c:numRef>
              <c:f>'ROBO DE VEHICULO'!$B$38:$D$38</c:f>
              <c:numCache>
                <c:formatCode>General</c:formatCode>
                <c:ptCount val="3"/>
                <c:pt idx="0">
                  <c:v>30</c:v>
                </c:pt>
                <c:pt idx="1">
                  <c:v>28</c:v>
                </c:pt>
                <c:pt idx="2">
                  <c:v>27</c:v>
                </c:pt>
              </c:numCache>
            </c:numRef>
          </c:val>
        </c:ser>
        <c:ser>
          <c:idx val="1"/>
          <c:order val="1"/>
          <c:tx>
            <c:strRef>
              <c:f>'ROBO DE VEHICULO'!$A$39</c:f>
              <c:strCache>
                <c:ptCount val="1"/>
                <c:pt idx="0">
                  <c:v>2016</c:v>
                </c:pt>
              </c:strCache>
            </c:strRef>
          </c:tx>
          <c:cat>
            <c:strRef>
              <c:f>'ROBO DE VEHICULO'!$B$37:$D$37</c:f>
              <c:strCache>
                <c:ptCount val="3"/>
                <c:pt idx="0">
                  <c:v>OCT.</c:v>
                </c:pt>
                <c:pt idx="1">
                  <c:v>NOV</c:v>
                </c:pt>
                <c:pt idx="2">
                  <c:v>DIC</c:v>
                </c:pt>
              </c:strCache>
            </c:strRef>
          </c:cat>
          <c:val>
            <c:numRef>
              <c:f>'ROBO DE VEHICULO'!$B$39:$D$39</c:f>
              <c:numCache>
                <c:formatCode>General</c:formatCode>
                <c:ptCount val="3"/>
                <c:pt idx="0">
                  <c:v>18</c:v>
                </c:pt>
                <c:pt idx="1">
                  <c:v>11</c:v>
                </c:pt>
                <c:pt idx="2">
                  <c:v>18</c:v>
                </c:pt>
              </c:numCache>
            </c:numRef>
          </c:val>
        </c:ser>
        <c:ser>
          <c:idx val="2"/>
          <c:order val="2"/>
          <c:tx>
            <c:strRef>
              <c:f>'ROBO DE VEHICULO'!$A$40</c:f>
              <c:strCache>
                <c:ptCount val="1"/>
                <c:pt idx="0">
                  <c:v>2017</c:v>
                </c:pt>
              </c:strCache>
            </c:strRef>
          </c:tx>
          <c:cat>
            <c:strRef>
              <c:f>'ROBO DE VEHICULO'!$B$37:$D$37</c:f>
              <c:strCache>
                <c:ptCount val="3"/>
                <c:pt idx="0">
                  <c:v>OCT.</c:v>
                </c:pt>
                <c:pt idx="1">
                  <c:v>NOV</c:v>
                </c:pt>
                <c:pt idx="2">
                  <c:v>DIC</c:v>
                </c:pt>
              </c:strCache>
            </c:strRef>
          </c:cat>
          <c:val>
            <c:numRef>
              <c:f>'ROBO DE VEHICULO'!$B$40:$D$40</c:f>
              <c:numCache>
                <c:formatCode>General</c:formatCode>
                <c:ptCount val="3"/>
                <c:pt idx="0">
                  <c:v>14</c:v>
                </c:pt>
                <c:pt idx="1">
                  <c:v>17</c:v>
                </c:pt>
                <c:pt idx="2">
                  <c:v>12</c:v>
                </c:pt>
              </c:numCache>
            </c:numRef>
          </c:val>
        </c:ser>
        <c:ser>
          <c:idx val="3"/>
          <c:order val="3"/>
          <c:tx>
            <c:strRef>
              <c:f>'ROBO DE VEHICULO'!$A$41</c:f>
              <c:strCache>
                <c:ptCount val="1"/>
                <c:pt idx="0">
                  <c:v>2018</c:v>
                </c:pt>
              </c:strCache>
            </c:strRef>
          </c:tx>
          <c:cat>
            <c:strRef>
              <c:f>'ROBO DE VEHICULO'!$B$37:$D$37</c:f>
              <c:strCache>
                <c:ptCount val="3"/>
                <c:pt idx="0">
                  <c:v>OCT.</c:v>
                </c:pt>
                <c:pt idx="1">
                  <c:v>NOV</c:v>
                </c:pt>
                <c:pt idx="2">
                  <c:v>DIC</c:v>
                </c:pt>
              </c:strCache>
            </c:strRef>
          </c:cat>
          <c:val>
            <c:numRef>
              <c:f>'ROBO DE VEHICULO'!$B$41:$D$41</c:f>
              <c:numCache>
                <c:formatCode>General</c:formatCode>
                <c:ptCount val="3"/>
                <c:pt idx="0">
                  <c:v>12</c:v>
                </c:pt>
                <c:pt idx="1">
                  <c:v>13</c:v>
                </c:pt>
                <c:pt idx="2">
                  <c:v>10</c:v>
                </c:pt>
              </c:numCache>
            </c:numRef>
          </c:val>
        </c:ser>
        <c:dLbls>
          <c:showVal val="1"/>
        </c:dLbls>
        <c:overlap val="-25"/>
        <c:axId val="96744960"/>
        <c:axId val="96746496"/>
      </c:barChart>
      <c:catAx>
        <c:axId val="96744960"/>
        <c:scaling>
          <c:orientation val="minMax"/>
        </c:scaling>
        <c:axPos val="b"/>
        <c:numFmt formatCode="General" sourceLinked="1"/>
        <c:majorTickMark val="none"/>
        <c:tickLblPos val="nextTo"/>
        <c:crossAx val="96746496"/>
        <c:crosses val="autoZero"/>
        <c:auto val="1"/>
        <c:lblAlgn val="ctr"/>
        <c:lblOffset val="100"/>
      </c:catAx>
      <c:valAx>
        <c:axId val="96746496"/>
        <c:scaling>
          <c:orientation val="minMax"/>
        </c:scaling>
        <c:delete val="1"/>
        <c:axPos val="l"/>
        <c:numFmt formatCode="General" sourceLinked="1"/>
        <c:tickLblPos val="none"/>
        <c:crossAx val="96744960"/>
        <c:crosses val="autoZero"/>
        <c:crossBetween val="between"/>
      </c:valAx>
    </c:plotArea>
    <c:legend>
      <c:legendPos val="t"/>
    </c:legend>
    <c:plotVisOnly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VEHÍCULOS</a:t>
            </a:r>
            <a:r>
              <a:rPr lang="es-MX" baseline="0" dirty="0" smtClean="0"/>
              <a:t> RECUPERADOS</a:t>
            </a:r>
          </a:p>
          <a:p>
            <a:pPr>
              <a:defRPr/>
            </a:pPr>
            <a:r>
              <a:rPr lang="es-MX" baseline="0" dirty="0" smtClean="0"/>
              <a:t>ANUAL</a:t>
            </a:r>
            <a:endParaRPr lang="es-MX" dirty="0"/>
          </a:p>
        </c:rich>
      </c:tx>
    </c:title>
    <c:plotArea>
      <c:layout/>
      <c:barChart>
        <c:barDir val="col"/>
        <c:grouping val="clustered"/>
        <c:ser>
          <c:idx val="0"/>
          <c:order val="0"/>
          <c:tx>
            <c:strRef>
              <c:f>GRAFICAS!$B$79</c:f>
              <c:strCache>
                <c:ptCount val="1"/>
                <c:pt idx="0">
                  <c:v>2015</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GRAFICAS!$C$79:$N$79</c:f>
              <c:numCache>
                <c:formatCode>General</c:formatCode>
                <c:ptCount val="12"/>
                <c:pt idx="0">
                  <c:v>8</c:v>
                </c:pt>
                <c:pt idx="1">
                  <c:v>13</c:v>
                </c:pt>
                <c:pt idx="2">
                  <c:v>8</c:v>
                </c:pt>
                <c:pt idx="3">
                  <c:v>9</c:v>
                </c:pt>
                <c:pt idx="4">
                  <c:v>11</c:v>
                </c:pt>
                <c:pt idx="5">
                  <c:v>16</c:v>
                </c:pt>
                <c:pt idx="6">
                  <c:v>16</c:v>
                </c:pt>
                <c:pt idx="7">
                  <c:v>16</c:v>
                </c:pt>
                <c:pt idx="8">
                  <c:v>18</c:v>
                </c:pt>
                <c:pt idx="9">
                  <c:v>22</c:v>
                </c:pt>
                <c:pt idx="10">
                  <c:v>15</c:v>
                </c:pt>
                <c:pt idx="11">
                  <c:v>19</c:v>
                </c:pt>
              </c:numCache>
            </c:numRef>
          </c:val>
        </c:ser>
        <c:ser>
          <c:idx val="1"/>
          <c:order val="1"/>
          <c:tx>
            <c:strRef>
              <c:f>GRAFICAS!$B$80</c:f>
              <c:strCache>
                <c:ptCount val="1"/>
                <c:pt idx="0">
                  <c:v>2016</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GRAFICAS!$C$80:$N$80</c:f>
              <c:numCache>
                <c:formatCode>General</c:formatCode>
                <c:ptCount val="12"/>
                <c:pt idx="0">
                  <c:v>7</c:v>
                </c:pt>
                <c:pt idx="1">
                  <c:v>13</c:v>
                </c:pt>
                <c:pt idx="2">
                  <c:v>14</c:v>
                </c:pt>
                <c:pt idx="3">
                  <c:v>17</c:v>
                </c:pt>
                <c:pt idx="4">
                  <c:v>8</c:v>
                </c:pt>
                <c:pt idx="5">
                  <c:v>10</c:v>
                </c:pt>
                <c:pt idx="6">
                  <c:v>8</c:v>
                </c:pt>
                <c:pt idx="7">
                  <c:v>20</c:v>
                </c:pt>
                <c:pt idx="8">
                  <c:v>15</c:v>
                </c:pt>
                <c:pt idx="9">
                  <c:v>19</c:v>
                </c:pt>
                <c:pt idx="10">
                  <c:v>12</c:v>
                </c:pt>
                <c:pt idx="11">
                  <c:v>24</c:v>
                </c:pt>
              </c:numCache>
            </c:numRef>
          </c:val>
        </c:ser>
        <c:ser>
          <c:idx val="2"/>
          <c:order val="2"/>
          <c:tx>
            <c:strRef>
              <c:f>GRAFICAS!$B$81</c:f>
              <c:strCache>
                <c:ptCount val="1"/>
                <c:pt idx="0">
                  <c:v>2017</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GRAFICAS!$C$81:$N$81</c:f>
              <c:numCache>
                <c:formatCode>General</c:formatCode>
                <c:ptCount val="12"/>
                <c:pt idx="0">
                  <c:v>19</c:v>
                </c:pt>
                <c:pt idx="1">
                  <c:v>15</c:v>
                </c:pt>
                <c:pt idx="2">
                  <c:v>18</c:v>
                </c:pt>
                <c:pt idx="3">
                  <c:v>16</c:v>
                </c:pt>
                <c:pt idx="4">
                  <c:v>16</c:v>
                </c:pt>
                <c:pt idx="5">
                  <c:v>15</c:v>
                </c:pt>
                <c:pt idx="6">
                  <c:v>6</c:v>
                </c:pt>
                <c:pt idx="7">
                  <c:v>6</c:v>
                </c:pt>
                <c:pt idx="8">
                  <c:v>16</c:v>
                </c:pt>
                <c:pt idx="9">
                  <c:v>10</c:v>
                </c:pt>
                <c:pt idx="10">
                  <c:v>20</c:v>
                </c:pt>
                <c:pt idx="11">
                  <c:v>10</c:v>
                </c:pt>
              </c:numCache>
            </c:numRef>
          </c:val>
        </c:ser>
        <c:ser>
          <c:idx val="3"/>
          <c:order val="3"/>
          <c:tx>
            <c:strRef>
              <c:f>GRAFICAS!$B$82</c:f>
              <c:strCache>
                <c:ptCount val="1"/>
                <c:pt idx="0">
                  <c:v>2018</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GRAFICAS!$C$82:$N$82</c:f>
              <c:numCache>
                <c:formatCode>General</c:formatCode>
                <c:ptCount val="12"/>
                <c:pt idx="0">
                  <c:v>13</c:v>
                </c:pt>
                <c:pt idx="1">
                  <c:v>13</c:v>
                </c:pt>
                <c:pt idx="2">
                  <c:v>14</c:v>
                </c:pt>
                <c:pt idx="3">
                  <c:v>15</c:v>
                </c:pt>
                <c:pt idx="4">
                  <c:v>19</c:v>
                </c:pt>
                <c:pt idx="5">
                  <c:v>7</c:v>
                </c:pt>
                <c:pt idx="6">
                  <c:v>12</c:v>
                </c:pt>
                <c:pt idx="7">
                  <c:v>16</c:v>
                </c:pt>
                <c:pt idx="8">
                  <c:v>10</c:v>
                </c:pt>
                <c:pt idx="9">
                  <c:v>20</c:v>
                </c:pt>
                <c:pt idx="10">
                  <c:v>20</c:v>
                </c:pt>
                <c:pt idx="11">
                  <c:v>9</c:v>
                </c:pt>
              </c:numCache>
            </c:numRef>
          </c:val>
        </c:ser>
        <c:axId val="96807936"/>
        <c:axId val="96817920"/>
      </c:barChart>
      <c:catAx>
        <c:axId val="96807936"/>
        <c:scaling>
          <c:orientation val="minMax"/>
        </c:scaling>
        <c:axPos val="b"/>
        <c:majorTickMark val="none"/>
        <c:tickLblPos val="nextTo"/>
        <c:crossAx val="96817920"/>
        <c:crosses val="autoZero"/>
        <c:auto val="1"/>
        <c:lblAlgn val="ctr"/>
        <c:lblOffset val="100"/>
      </c:catAx>
      <c:valAx>
        <c:axId val="96817920"/>
        <c:scaling>
          <c:orientation val="minMax"/>
        </c:scaling>
        <c:axPos val="l"/>
        <c:majorGridlines/>
        <c:numFmt formatCode="General" sourceLinked="1"/>
        <c:majorTickMark val="none"/>
        <c:tickLblPos val="nextTo"/>
        <c:crossAx val="96807936"/>
        <c:crosses val="autoZero"/>
        <c:crossBetween val="between"/>
      </c:valAx>
      <c:dTable>
        <c:showHorzBorder val="1"/>
        <c:showVertBorder val="1"/>
        <c:showOutline val="1"/>
        <c:showKeys val="1"/>
      </c:dTable>
    </c:plotArea>
    <c:plotVisOnly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PERSONAS</a:t>
            </a:r>
            <a:r>
              <a:rPr lang="es-MX" baseline="0" dirty="0" smtClean="0"/>
              <a:t> ASEGURADAS </a:t>
            </a:r>
          </a:p>
          <a:p>
            <a:pPr>
              <a:defRPr/>
            </a:pPr>
            <a:r>
              <a:rPr lang="es-MX" baseline="0" dirty="0" smtClean="0"/>
              <a:t>ANUAL</a:t>
            </a:r>
            <a:endParaRPr lang="es-MX" dirty="0"/>
          </a:p>
        </c:rich>
      </c:tx>
    </c:title>
    <c:plotArea>
      <c:layout/>
      <c:barChart>
        <c:barDir val="col"/>
        <c:grouping val="clustered"/>
        <c:ser>
          <c:idx val="0"/>
          <c:order val="0"/>
          <c:tx>
            <c:strRef>
              <c:f>GRAFICAS!$B$93</c:f>
              <c:strCache>
                <c:ptCount val="1"/>
                <c:pt idx="0">
                  <c:v>2015</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GRAFICAS!$C$93:$N$93</c:f>
              <c:numCache>
                <c:formatCode>General</c:formatCode>
                <c:ptCount val="12"/>
                <c:pt idx="0">
                  <c:v>255</c:v>
                </c:pt>
                <c:pt idx="1">
                  <c:v>178</c:v>
                </c:pt>
                <c:pt idx="2">
                  <c:v>334</c:v>
                </c:pt>
                <c:pt idx="3">
                  <c:v>347</c:v>
                </c:pt>
                <c:pt idx="4">
                  <c:v>178</c:v>
                </c:pt>
                <c:pt idx="5">
                  <c:v>593</c:v>
                </c:pt>
                <c:pt idx="6">
                  <c:v>301</c:v>
                </c:pt>
                <c:pt idx="7">
                  <c:v>396</c:v>
                </c:pt>
                <c:pt idx="8">
                  <c:v>145</c:v>
                </c:pt>
                <c:pt idx="9">
                  <c:v>415</c:v>
                </c:pt>
                <c:pt idx="10">
                  <c:v>77</c:v>
                </c:pt>
                <c:pt idx="11">
                  <c:v>0</c:v>
                </c:pt>
              </c:numCache>
            </c:numRef>
          </c:val>
        </c:ser>
        <c:ser>
          <c:idx val="1"/>
          <c:order val="1"/>
          <c:tx>
            <c:strRef>
              <c:f>GRAFICAS!$B$94</c:f>
              <c:strCache>
                <c:ptCount val="1"/>
                <c:pt idx="0">
                  <c:v>2016</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GRAFICAS!$C$94:$N$94</c:f>
              <c:numCache>
                <c:formatCode>General</c:formatCode>
                <c:ptCount val="12"/>
                <c:pt idx="0">
                  <c:v>327</c:v>
                </c:pt>
                <c:pt idx="1">
                  <c:v>763</c:v>
                </c:pt>
                <c:pt idx="2">
                  <c:v>584</c:v>
                </c:pt>
                <c:pt idx="3">
                  <c:v>424</c:v>
                </c:pt>
                <c:pt idx="4">
                  <c:v>428</c:v>
                </c:pt>
                <c:pt idx="5">
                  <c:v>495</c:v>
                </c:pt>
                <c:pt idx="6">
                  <c:v>876</c:v>
                </c:pt>
                <c:pt idx="7">
                  <c:v>996</c:v>
                </c:pt>
                <c:pt idx="8">
                  <c:v>1035</c:v>
                </c:pt>
                <c:pt idx="9">
                  <c:v>584</c:v>
                </c:pt>
                <c:pt idx="10">
                  <c:v>561</c:v>
                </c:pt>
                <c:pt idx="11">
                  <c:v>411</c:v>
                </c:pt>
              </c:numCache>
            </c:numRef>
          </c:val>
        </c:ser>
        <c:ser>
          <c:idx val="2"/>
          <c:order val="2"/>
          <c:tx>
            <c:strRef>
              <c:f>GRAFICAS!$B$95</c:f>
              <c:strCache>
                <c:ptCount val="1"/>
                <c:pt idx="0">
                  <c:v>2017</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GRAFICAS!$C$95:$N$95</c:f>
              <c:numCache>
                <c:formatCode>General</c:formatCode>
                <c:ptCount val="12"/>
                <c:pt idx="0">
                  <c:v>528</c:v>
                </c:pt>
                <c:pt idx="1">
                  <c:v>465</c:v>
                </c:pt>
                <c:pt idx="2">
                  <c:v>667</c:v>
                </c:pt>
                <c:pt idx="3">
                  <c:v>700</c:v>
                </c:pt>
                <c:pt idx="4">
                  <c:v>481</c:v>
                </c:pt>
                <c:pt idx="5">
                  <c:v>485</c:v>
                </c:pt>
                <c:pt idx="6">
                  <c:v>608</c:v>
                </c:pt>
                <c:pt idx="7">
                  <c:v>642</c:v>
                </c:pt>
                <c:pt idx="8">
                  <c:v>784</c:v>
                </c:pt>
                <c:pt idx="9">
                  <c:v>784</c:v>
                </c:pt>
                <c:pt idx="10">
                  <c:v>798</c:v>
                </c:pt>
                <c:pt idx="11">
                  <c:v>652</c:v>
                </c:pt>
              </c:numCache>
            </c:numRef>
          </c:val>
        </c:ser>
        <c:ser>
          <c:idx val="3"/>
          <c:order val="3"/>
          <c:tx>
            <c:strRef>
              <c:f>GRAFICAS!$B$96</c:f>
              <c:strCache>
                <c:ptCount val="1"/>
                <c:pt idx="0">
                  <c:v>2018</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GRAFICAS!$C$96:$N$96</c:f>
              <c:numCache>
                <c:formatCode>General</c:formatCode>
                <c:ptCount val="12"/>
                <c:pt idx="0">
                  <c:v>701</c:v>
                </c:pt>
                <c:pt idx="1">
                  <c:v>570</c:v>
                </c:pt>
                <c:pt idx="2">
                  <c:v>635</c:v>
                </c:pt>
                <c:pt idx="3">
                  <c:v>434</c:v>
                </c:pt>
                <c:pt idx="4">
                  <c:v>461</c:v>
                </c:pt>
                <c:pt idx="5">
                  <c:v>451</c:v>
                </c:pt>
                <c:pt idx="6">
                  <c:v>429</c:v>
                </c:pt>
                <c:pt idx="7">
                  <c:v>463</c:v>
                </c:pt>
                <c:pt idx="8">
                  <c:v>631</c:v>
                </c:pt>
                <c:pt idx="9">
                  <c:v>746</c:v>
                </c:pt>
                <c:pt idx="10">
                  <c:v>442</c:v>
                </c:pt>
                <c:pt idx="11">
                  <c:v>471</c:v>
                </c:pt>
              </c:numCache>
            </c:numRef>
          </c:val>
        </c:ser>
        <c:axId val="95504256"/>
        <c:axId val="95505792"/>
      </c:barChart>
      <c:catAx>
        <c:axId val="95504256"/>
        <c:scaling>
          <c:orientation val="minMax"/>
        </c:scaling>
        <c:axPos val="b"/>
        <c:majorTickMark val="none"/>
        <c:tickLblPos val="nextTo"/>
        <c:crossAx val="95505792"/>
        <c:crosses val="autoZero"/>
        <c:auto val="1"/>
        <c:lblAlgn val="ctr"/>
        <c:lblOffset val="100"/>
      </c:catAx>
      <c:valAx>
        <c:axId val="95505792"/>
        <c:scaling>
          <c:orientation val="minMax"/>
        </c:scaling>
        <c:axPos val="l"/>
        <c:majorGridlines/>
        <c:numFmt formatCode="General" sourceLinked="1"/>
        <c:majorTickMark val="none"/>
        <c:tickLblPos val="nextTo"/>
        <c:crossAx val="95504256"/>
        <c:crosses val="autoZero"/>
        <c:crossBetween val="between"/>
      </c:valAx>
      <c:dTable>
        <c:showHorzBorder val="1"/>
        <c:showVertBorder val="1"/>
        <c:showOutline val="1"/>
        <c:showKeys val="1"/>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a:t>REPORTES</a:t>
            </a:r>
            <a:r>
              <a:rPr lang="es-MX" baseline="0" dirty="0"/>
              <a:t> ATENDIDOS       </a:t>
            </a:r>
            <a:endParaRPr lang="es-MX" baseline="0" dirty="0" smtClean="0"/>
          </a:p>
          <a:p>
            <a:pPr>
              <a:defRPr/>
            </a:pPr>
            <a:r>
              <a:rPr lang="es-MX" baseline="0" dirty="0" smtClean="0"/>
              <a:t> </a:t>
            </a:r>
            <a:r>
              <a:rPr lang="es-MX" baseline="0" dirty="0"/>
              <a:t>TRIMESTRAL </a:t>
            </a:r>
            <a:endParaRPr lang="es-MX" dirty="0"/>
          </a:p>
        </c:rich>
      </c:tx>
      <c:layout/>
    </c:title>
    <c:plotArea>
      <c:layout/>
      <c:barChart>
        <c:barDir val="col"/>
        <c:grouping val="clustered"/>
        <c:ser>
          <c:idx val="0"/>
          <c:order val="0"/>
          <c:tx>
            <c:strRef>
              <c:f>'REPORTES ANTENDIDOS'!$C$34</c:f>
              <c:strCache>
                <c:ptCount val="1"/>
                <c:pt idx="0">
                  <c:v>2015</c:v>
                </c:pt>
              </c:strCache>
            </c:strRef>
          </c:tx>
          <c:cat>
            <c:strRef>
              <c:f>'REPORTES ANTENDIDOS'!$D$33:$F$33</c:f>
              <c:strCache>
                <c:ptCount val="3"/>
                <c:pt idx="0">
                  <c:v>JUL</c:v>
                </c:pt>
                <c:pt idx="1">
                  <c:v>AGO</c:v>
                </c:pt>
                <c:pt idx="2">
                  <c:v>SEP</c:v>
                </c:pt>
              </c:strCache>
            </c:strRef>
          </c:cat>
          <c:val>
            <c:numRef>
              <c:f>'REPORTES ANTENDIDOS'!$D$34:$F$34</c:f>
              <c:numCache>
                <c:formatCode>General</c:formatCode>
                <c:ptCount val="3"/>
              </c:numCache>
            </c:numRef>
          </c:val>
        </c:ser>
        <c:ser>
          <c:idx val="1"/>
          <c:order val="1"/>
          <c:tx>
            <c:strRef>
              <c:f>'REPORTES ANTENDIDOS'!$C$35</c:f>
              <c:strCache>
                <c:ptCount val="1"/>
                <c:pt idx="0">
                  <c:v>2016</c:v>
                </c:pt>
              </c:strCache>
            </c:strRef>
          </c:tx>
          <c:cat>
            <c:strRef>
              <c:f>'REPORTES ANTENDIDOS'!$D$33:$F$33</c:f>
              <c:strCache>
                <c:ptCount val="3"/>
                <c:pt idx="0">
                  <c:v>JUL</c:v>
                </c:pt>
                <c:pt idx="1">
                  <c:v>AGO</c:v>
                </c:pt>
                <c:pt idx="2">
                  <c:v>SEP</c:v>
                </c:pt>
              </c:strCache>
            </c:strRef>
          </c:cat>
          <c:val>
            <c:numRef>
              <c:f>'REPORTES ANTENDIDOS'!$D$35:$F$35</c:f>
              <c:numCache>
                <c:formatCode>General</c:formatCode>
                <c:ptCount val="3"/>
                <c:pt idx="0" formatCode="#,##0">
                  <c:v>7490</c:v>
                </c:pt>
                <c:pt idx="1">
                  <c:v>6792</c:v>
                </c:pt>
                <c:pt idx="2" formatCode="#,##0">
                  <c:v>6859</c:v>
                </c:pt>
              </c:numCache>
            </c:numRef>
          </c:val>
        </c:ser>
        <c:ser>
          <c:idx val="2"/>
          <c:order val="2"/>
          <c:tx>
            <c:strRef>
              <c:f>'REPORTES ANTENDIDOS'!$C$36</c:f>
              <c:strCache>
                <c:ptCount val="1"/>
                <c:pt idx="0">
                  <c:v>2017</c:v>
                </c:pt>
              </c:strCache>
            </c:strRef>
          </c:tx>
          <c:cat>
            <c:strRef>
              <c:f>'REPORTES ANTENDIDOS'!$D$33:$F$33</c:f>
              <c:strCache>
                <c:ptCount val="3"/>
                <c:pt idx="0">
                  <c:v>JUL</c:v>
                </c:pt>
                <c:pt idx="1">
                  <c:v>AGO</c:v>
                </c:pt>
                <c:pt idx="2">
                  <c:v>SEP</c:v>
                </c:pt>
              </c:strCache>
            </c:strRef>
          </c:cat>
          <c:val>
            <c:numRef>
              <c:f>'REPORTES ANTENDIDOS'!$D$36:$F$36</c:f>
              <c:numCache>
                <c:formatCode>General</c:formatCode>
                <c:ptCount val="3"/>
                <c:pt idx="0" formatCode="#,##0">
                  <c:v>8308</c:v>
                </c:pt>
                <c:pt idx="1">
                  <c:v>7655</c:v>
                </c:pt>
                <c:pt idx="2" formatCode="#,##0">
                  <c:v>6852</c:v>
                </c:pt>
              </c:numCache>
            </c:numRef>
          </c:val>
        </c:ser>
        <c:ser>
          <c:idx val="3"/>
          <c:order val="3"/>
          <c:tx>
            <c:strRef>
              <c:f>'REPORTES ANTENDIDOS'!$C$37</c:f>
              <c:strCache>
                <c:ptCount val="1"/>
                <c:pt idx="0">
                  <c:v>2018</c:v>
                </c:pt>
              </c:strCache>
            </c:strRef>
          </c:tx>
          <c:cat>
            <c:strRef>
              <c:f>'REPORTES ANTENDIDOS'!$D$33:$F$33</c:f>
              <c:strCache>
                <c:ptCount val="3"/>
                <c:pt idx="0">
                  <c:v>JUL</c:v>
                </c:pt>
                <c:pt idx="1">
                  <c:v>AGO</c:v>
                </c:pt>
                <c:pt idx="2">
                  <c:v>SEP</c:v>
                </c:pt>
              </c:strCache>
            </c:strRef>
          </c:cat>
          <c:val>
            <c:numRef>
              <c:f>'REPORTES ANTENDIDOS'!$D$37:$F$37</c:f>
              <c:numCache>
                <c:formatCode>General</c:formatCode>
                <c:ptCount val="3"/>
                <c:pt idx="0" formatCode="#,##0">
                  <c:v>8499</c:v>
                </c:pt>
                <c:pt idx="1">
                  <c:v>9022</c:v>
                </c:pt>
                <c:pt idx="2" formatCode="#,##0">
                  <c:v>8966</c:v>
                </c:pt>
              </c:numCache>
            </c:numRef>
          </c:val>
        </c:ser>
        <c:dLbls>
          <c:showVal val="1"/>
        </c:dLbls>
        <c:overlap val="-25"/>
        <c:axId val="87238912"/>
        <c:axId val="87248896"/>
      </c:barChart>
      <c:catAx>
        <c:axId val="87238912"/>
        <c:scaling>
          <c:orientation val="minMax"/>
        </c:scaling>
        <c:axPos val="b"/>
        <c:numFmt formatCode="General" sourceLinked="1"/>
        <c:majorTickMark val="none"/>
        <c:tickLblPos val="nextTo"/>
        <c:crossAx val="87248896"/>
        <c:crosses val="autoZero"/>
        <c:auto val="1"/>
        <c:lblAlgn val="ctr"/>
        <c:lblOffset val="100"/>
      </c:catAx>
      <c:valAx>
        <c:axId val="87248896"/>
        <c:scaling>
          <c:orientation val="minMax"/>
        </c:scaling>
        <c:delete val="1"/>
        <c:axPos val="l"/>
        <c:numFmt formatCode="General" sourceLinked="1"/>
        <c:majorTickMark val="none"/>
        <c:tickLblPos val="none"/>
        <c:crossAx val="87238912"/>
        <c:crosses val="autoZero"/>
        <c:crossBetween val="between"/>
      </c:valAx>
    </c:plotArea>
    <c:legend>
      <c:legendPos val="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REPORTES</a:t>
            </a:r>
            <a:r>
              <a:rPr lang="es-MX" baseline="0"/>
              <a:t> ATENDIDOS </a:t>
            </a:r>
          </a:p>
          <a:p>
            <a:pPr>
              <a:defRPr/>
            </a:pPr>
            <a:r>
              <a:rPr lang="es-MX" baseline="0"/>
              <a:t>TRIMESTRAL</a:t>
            </a:r>
          </a:p>
          <a:p>
            <a:pPr>
              <a:defRPr/>
            </a:pPr>
            <a:endParaRPr lang="es-MX"/>
          </a:p>
        </c:rich>
      </c:tx>
      <c:layout/>
    </c:title>
    <c:plotArea>
      <c:layout/>
      <c:barChart>
        <c:barDir val="col"/>
        <c:grouping val="clustered"/>
        <c:ser>
          <c:idx val="0"/>
          <c:order val="0"/>
          <c:tx>
            <c:strRef>
              <c:f>'REPORTES ANTENDIDOS'!$C$51</c:f>
              <c:strCache>
                <c:ptCount val="1"/>
                <c:pt idx="0">
                  <c:v>2015</c:v>
                </c:pt>
              </c:strCache>
            </c:strRef>
          </c:tx>
          <c:cat>
            <c:strRef>
              <c:f>'REPORTES ANTENDIDOS'!$D$50:$F$50</c:f>
              <c:strCache>
                <c:ptCount val="3"/>
                <c:pt idx="0">
                  <c:v>OCT</c:v>
                </c:pt>
                <c:pt idx="1">
                  <c:v>NOV</c:v>
                </c:pt>
                <c:pt idx="2">
                  <c:v>DIC</c:v>
                </c:pt>
              </c:strCache>
            </c:strRef>
          </c:cat>
          <c:val>
            <c:numRef>
              <c:f>'REPORTES ANTENDIDOS'!$D$51:$F$51</c:f>
              <c:numCache>
                <c:formatCode>#,##0</c:formatCode>
                <c:ptCount val="3"/>
                <c:pt idx="0" formatCode="General">
                  <c:v>6231</c:v>
                </c:pt>
                <c:pt idx="1">
                  <c:v>5616</c:v>
                </c:pt>
                <c:pt idx="2">
                  <c:v>6275</c:v>
                </c:pt>
              </c:numCache>
            </c:numRef>
          </c:val>
        </c:ser>
        <c:ser>
          <c:idx val="1"/>
          <c:order val="1"/>
          <c:tx>
            <c:strRef>
              <c:f>'REPORTES ANTENDIDOS'!$C$52</c:f>
              <c:strCache>
                <c:ptCount val="1"/>
                <c:pt idx="0">
                  <c:v>2016</c:v>
                </c:pt>
              </c:strCache>
            </c:strRef>
          </c:tx>
          <c:cat>
            <c:strRef>
              <c:f>'REPORTES ANTENDIDOS'!$D$50:$F$50</c:f>
              <c:strCache>
                <c:ptCount val="3"/>
                <c:pt idx="0">
                  <c:v>OCT</c:v>
                </c:pt>
                <c:pt idx="1">
                  <c:v>NOV</c:v>
                </c:pt>
                <c:pt idx="2">
                  <c:v>DIC</c:v>
                </c:pt>
              </c:strCache>
            </c:strRef>
          </c:cat>
          <c:val>
            <c:numRef>
              <c:f>'REPORTES ANTENDIDOS'!$D$52:$F$52</c:f>
              <c:numCache>
                <c:formatCode>#,##0</c:formatCode>
                <c:ptCount val="3"/>
                <c:pt idx="0" formatCode="General">
                  <c:v>7570</c:v>
                </c:pt>
                <c:pt idx="1">
                  <c:v>7212</c:v>
                </c:pt>
                <c:pt idx="2">
                  <c:v>7054</c:v>
                </c:pt>
              </c:numCache>
            </c:numRef>
          </c:val>
        </c:ser>
        <c:ser>
          <c:idx val="2"/>
          <c:order val="2"/>
          <c:tx>
            <c:strRef>
              <c:f>'REPORTES ANTENDIDOS'!$C$53</c:f>
              <c:strCache>
                <c:ptCount val="1"/>
                <c:pt idx="0">
                  <c:v>2017</c:v>
                </c:pt>
              </c:strCache>
            </c:strRef>
          </c:tx>
          <c:cat>
            <c:strRef>
              <c:f>'REPORTES ANTENDIDOS'!$D$50:$F$50</c:f>
              <c:strCache>
                <c:ptCount val="3"/>
                <c:pt idx="0">
                  <c:v>OCT</c:v>
                </c:pt>
                <c:pt idx="1">
                  <c:v>NOV</c:v>
                </c:pt>
                <c:pt idx="2">
                  <c:v>DIC</c:v>
                </c:pt>
              </c:strCache>
            </c:strRef>
          </c:cat>
          <c:val>
            <c:numRef>
              <c:f>'REPORTES ANTENDIDOS'!$D$53:$F$53</c:f>
              <c:numCache>
                <c:formatCode>#,##0</c:formatCode>
                <c:ptCount val="3"/>
                <c:pt idx="0" formatCode="General">
                  <c:v>6563</c:v>
                </c:pt>
                <c:pt idx="1">
                  <c:v>6740</c:v>
                </c:pt>
                <c:pt idx="2">
                  <c:v>5991</c:v>
                </c:pt>
              </c:numCache>
            </c:numRef>
          </c:val>
        </c:ser>
        <c:ser>
          <c:idx val="3"/>
          <c:order val="3"/>
          <c:tx>
            <c:strRef>
              <c:f>'REPORTES ANTENDIDOS'!$C$54</c:f>
              <c:strCache>
                <c:ptCount val="1"/>
                <c:pt idx="0">
                  <c:v>2018</c:v>
                </c:pt>
              </c:strCache>
            </c:strRef>
          </c:tx>
          <c:cat>
            <c:strRef>
              <c:f>'REPORTES ANTENDIDOS'!$D$50:$F$50</c:f>
              <c:strCache>
                <c:ptCount val="3"/>
                <c:pt idx="0">
                  <c:v>OCT</c:v>
                </c:pt>
                <c:pt idx="1">
                  <c:v>NOV</c:v>
                </c:pt>
                <c:pt idx="2">
                  <c:v>DIC</c:v>
                </c:pt>
              </c:strCache>
            </c:strRef>
          </c:cat>
          <c:val>
            <c:numRef>
              <c:f>'REPORTES ANTENDIDOS'!$D$54:$F$54</c:f>
              <c:numCache>
                <c:formatCode>#,##0</c:formatCode>
                <c:ptCount val="3"/>
                <c:pt idx="0" formatCode="General">
                  <c:v>10335</c:v>
                </c:pt>
                <c:pt idx="1">
                  <c:v>7700</c:v>
                </c:pt>
                <c:pt idx="2">
                  <c:v>8052</c:v>
                </c:pt>
              </c:numCache>
            </c:numRef>
          </c:val>
        </c:ser>
        <c:dLbls>
          <c:showVal val="1"/>
        </c:dLbls>
        <c:overlap val="-25"/>
        <c:axId val="87298048"/>
        <c:axId val="87299584"/>
      </c:barChart>
      <c:catAx>
        <c:axId val="87298048"/>
        <c:scaling>
          <c:orientation val="minMax"/>
        </c:scaling>
        <c:axPos val="b"/>
        <c:numFmt formatCode="General" sourceLinked="1"/>
        <c:majorTickMark val="none"/>
        <c:tickLblPos val="nextTo"/>
        <c:crossAx val="87299584"/>
        <c:crosses val="autoZero"/>
        <c:auto val="1"/>
        <c:lblAlgn val="ctr"/>
        <c:lblOffset val="100"/>
      </c:catAx>
      <c:valAx>
        <c:axId val="87299584"/>
        <c:scaling>
          <c:orientation val="minMax"/>
        </c:scaling>
        <c:delete val="1"/>
        <c:axPos val="l"/>
        <c:numFmt formatCode="General" sourceLinked="1"/>
        <c:tickLblPos val="none"/>
        <c:crossAx val="87298048"/>
        <c:crosses val="autoZero"/>
        <c:crossBetween val="between"/>
      </c:valAx>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PERSONAS </a:t>
            </a:r>
          </a:p>
          <a:p>
            <a:pPr>
              <a:defRPr/>
            </a:pPr>
            <a:r>
              <a:rPr lang="es-MX" baseline="0" dirty="0" smtClean="0"/>
              <a:t>ANUAL</a:t>
            </a:r>
            <a:endParaRPr lang="es-MX" dirty="0"/>
          </a:p>
        </c:rich>
      </c:tx>
    </c:title>
    <c:plotArea>
      <c:layout/>
      <c:barChart>
        <c:barDir val="col"/>
        <c:grouping val="clustered"/>
        <c:ser>
          <c:idx val="0"/>
          <c:order val="0"/>
          <c:tx>
            <c:strRef>
              <c:f>GRAFICAS!$B$28</c:f>
              <c:strCache>
                <c:ptCount val="1"/>
                <c:pt idx="0">
                  <c:v>2015</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GRAFICAS!$C$28:$N$28</c:f>
              <c:numCache>
                <c:formatCode>General</c:formatCode>
                <c:ptCount val="12"/>
                <c:pt idx="9">
                  <c:v>962</c:v>
                </c:pt>
                <c:pt idx="10">
                  <c:v>784</c:v>
                </c:pt>
                <c:pt idx="11">
                  <c:v>725</c:v>
                </c:pt>
              </c:numCache>
            </c:numRef>
          </c:val>
        </c:ser>
        <c:ser>
          <c:idx val="1"/>
          <c:order val="1"/>
          <c:tx>
            <c:strRef>
              <c:f>GRAFICAS!$B$29</c:f>
              <c:strCache>
                <c:ptCount val="1"/>
                <c:pt idx="0">
                  <c:v>2016</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GRAFICAS!$C$29:$N$29</c:f>
              <c:numCache>
                <c:formatCode>General</c:formatCode>
                <c:ptCount val="12"/>
                <c:pt idx="0">
                  <c:v>927</c:v>
                </c:pt>
                <c:pt idx="1">
                  <c:v>631</c:v>
                </c:pt>
                <c:pt idx="2">
                  <c:v>290</c:v>
                </c:pt>
                <c:pt idx="3">
                  <c:v>162</c:v>
                </c:pt>
                <c:pt idx="4">
                  <c:v>405</c:v>
                </c:pt>
                <c:pt idx="5">
                  <c:v>224</c:v>
                </c:pt>
                <c:pt idx="6">
                  <c:v>468</c:v>
                </c:pt>
                <c:pt idx="7">
                  <c:v>349</c:v>
                </c:pt>
                <c:pt idx="8">
                  <c:v>327</c:v>
                </c:pt>
                <c:pt idx="9">
                  <c:v>1345</c:v>
                </c:pt>
                <c:pt idx="10">
                  <c:v>691</c:v>
                </c:pt>
                <c:pt idx="11">
                  <c:v>949</c:v>
                </c:pt>
              </c:numCache>
            </c:numRef>
          </c:val>
        </c:ser>
        <c:ser>
          <c:idx val="2"/>
          <c:order val="2"/>
          <c:tx>
            <c:strRef>
              <c:f>GRAFICAS!$B$30</c:f>
              <c:strCache>
                <c:ptCount val="1"/>
                <c:pt idx="0">
                  <c:v>2017</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GRAFICAS!$C$30:$N$30</c:f>
              <c:numCache>
                <c:formatCode>General</c:formatCode>
                <c:ptCount val="12"/>
                <c:pt idx="0">
                  <c:v>1325</c:v>
                </c:pt>
                <c:pt idx="1">
                  <c:v>816</c:v>
                </c:pt>
                <c:pt idx="2">
                  <c:v>597</c:v>
                </c:pt>
                <c:pt idx="3">
                  <c:v>927</c:v>
                </c:pt>
                <c:pt idx="4">
                  <c:v>790</c:v>
                </c:pt>
                <c:pt idx="5">
                  <c:v>524</c:v>
                </c:pt>
                <c:pt idx="6">
                  <c:v>440</c:v>
                </c:pt>
                <c:pt idx="7">
                  <c:v>465</c:v>
                </c:pt>
                <c:pt idx="8">
                  <c:v>261</c:v>
                </c:pt>
                <c:pt idx="9">
                  <c:v>310</c:v>
                </c:pt>
                <c:pt idx="10">
                  <c:v>287</c:v>
                </c:pt>
                <c:pt idx="11">
                  <c:v>324</c:v>
                </c:pt>
              </c:numCache>
            </c:numRef>
          </c:val>
        </c:ser>
        <c:ser>
          <c:idx val="3"/>
          <c:order val="3"/>
          <c:tx>
            <c:strRef>
              <c:f>GRAFICAS!$B$31</c:f>
              <c:strCache>
                <c:ptCount val="1"/>
                <c:pt idx="0">
                  <c:v>2018</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GRAFICAS!$C$31:$N$31</c:f>
              <c:numCache>
                <c:formatCode>General</c:formatCode>
                <c:ptCount val="12"/>
                <c:pt idx="0">
                  <c:v>693</c:v>
                </c:pt>
                <c:pt idx="1">
                  <c:v>376</c:v>
                </c:pt>
                <c:pt idx="2">
                  <c:v>320</c:v>
                </c:pt>
                <c:pt idx="3">
                  <c:v>1387</c:v>
                </c:pt>
                <c:pt idx="4">
                  <c:v>999</c:v>
                </c:pt>
                <c:pt idx="5">
                  <c:v>474</c:v>
                </c:pt>
                <c:pt idx="6">
                  <c:v>301</c:v>
                </c:pt>
                <c:pt idx="7">
                  <c:v>373</c:v>
                </c:pt>
                <c:pt idx="8">
                  <c:v>581</c:v>
                </c:pt>
                <c:pt idx="9">
                  <c:v>435</c:v>
                </c:pt>
                <c:pt idx="10">
                  <c:v>396</c:v>
                </c:pt>
                <c:pt idx="11">
                  <c:v>264</c:v>
                </c:pt>
              </c:numCache>
            </c:numRef>
          </c:val>
        </c:ser>
        <c:axId val="87351296"/>
        <c:axId val="87352832"/>
      </c:barChart>
      <c:catAx>
        <c:axId val="87351296"/>
        <c:scaling>
          <c:orientation val="minMax"/>
        </c:scaling>
        <c:axPos val="b"/>
        <c:majorTickMark val="none"/>
        <c:tickLblPos val="nextTo"/>
        <c:crossAx val="87352832"/>
        <c:crosses val="autoZero"/>
        <c:auto val="1"/>
        <c:lblAlgn val="ctr"/>
        <c:lblOffset val="100"/>
      </c:catAx>
      <c:valAx>
        <c:axId val="87352832"/>
        <c:scaling>
          <c:orientation val="minMax"/>
        </c:scaling>
        <c:axPos val="l"/>
        <c:majorGridlines/>
        <c:numFmt formatCode="General" sourceLinked="1"/>
        <c:majorTickMark val="none"/>
        <c:tickLblPos val="nextTo"/>
        <c:crossAx val="87351296"/>
        <c:crosses val="autoZero"/>
        <c:crossBetween val="between"/>
      </c:valAx>
      <c:dTable>
        <c:showHorzBorder val="1"/>
        <c:showVertBorder val="1"/>
        <c:showOutline val="1"/>
        <c:showKeys val="1"/>
      </c:dTable>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PERSONAS</a:t>
            </a:r>
          </a:p>
          <a:p>
            <a:pPr>
              <a:defRPr/>
            </a:pPr>
            <a:r>
              <a:rPr lang="es-MX" baseline="0" dirty="0" smtClean="0"/>
              <a:t>TRIMESTRAL</a:t>
            </a:r>
            <a:endParaRPr lang="es-MX" dirty="0"/>
          </a:p>
        </c:rich>
      </c:tx>
    </c:title>
    <c:plotArea>
      <c:layout/>
      <c:barChart>
        <c:barDir val="col"/>
        <c:grouping val="clustered"/>
        <c:ser>
          <c:idx val="0"/>
          <c:order val="0"/>
          <c:tx>
            <c:strRef>
              <c:f>Hoja1!$B$7</c:f>
              <c:strCache>
                <c:ptCount val="1"/>
                <c:pt idx="0">
                  <c:v>2015</c:v>
                </c:pt>
              </c:strCache>
            </c:strRef>
          </c:tx>
          <c:cat>
            <c:strRef>
              <c:f>Hoja1!$C$6:$E$6</c:f>
              <c:strCache>
                <c:ptCount val="3"/>
                <c:pt idx="0">
                  <c:v>ENE</c:v>
                </c:pt>
                <c:pt idx="1">
                  <c:v>FEB</c:v>
                </c:pt>
                <c:pt idx="2">
                  <c:v>MAR</c:v>
                </c:pt>
              </c:strCache>
            </c:strRef>
          </c:cat>
          <c:val>
            <c:numRef>
              <c:f>Hoja1!$C$7:$E$7</c:f>
              <c:numCache>
                <c:formatCode>General</c:formatCode>
                <c:ptCount val="3"/>
              </c:numCache>
            </c:numRef>
          </c:val>
        </c:ser>
        <c:ser>
          <c:idx val="1"/>
          <c:order val="1"/>
          <c:tx>
            <c:strRef>
              <c:f>Hoja1!$B$8</c:f>
              <c:strCache>
                <c:ptCount val="1"/>
                <c:pt idx="0">
                  <c:v>2016</c:v>
                </c:pt>
              </c:strCache>
            </c:strRef>
          </c:tx>
          <c:cat>
            <c:strRef>
              <c:f>Hoja1!$C$6:$E$6</c:f>
              <c:strCache>
                <c:ptCount val="3"/>
                <c:pt idx="0">
                  <c:v>ENE</c:v>
                </c:pt>
                <c:pt idx="1">
                  <c:v>FEB</c:v>
                </c:pt>
                <c:pt idx="2">
                  <c:v>MAR</c:v>
                </c:pt>
              </c:strCache>
            </c:strRef>
          </c:cat>
          <c:val>
            <c:numRef>
              <c:f>Hoja1!$C$8:$E$8</c:f>
              <c:numCache>
                <c:formatCode>General</c:formatCode>
                <c:ptCount val="3"/>
                <c:pt idx="0">
                  <c:v>927</c:v>
                </c:pt>
                <c:pt idx="1">
                  <c:v>631</c:v>
                </c:pt>
                <c:pt idx="2">
                  <c:v>290</c:v>
                </c:pt>
              </c:numCache>
            </c:numRef>
          </c:val>
        </c:ser>
        <c:ser>
          <c:idx val="2"/>
          <c:order val="2"/>
          <c:tx>
            <c:strRef>
              <c:f>Hoja1!$B$9</c:f>
              <c:strCache>
                <c:ptCount val="1"/>
                <c:pt idx="0">
                  <c:v>2017</c:v>
                </c:pt>
              </c:strCache>
            </c:strRef>
          </c:tx>
          <c:cat>
            <c:strRef>
              <c:f>Hoja1!$C$6:$E$6</c:f>
              <c:strCache>
                <c:ptCount val="3"/>
                <c:pt idx="0">
                  <c:v>ENE</c:v>
                </c:pt>
                <c:pt idx="1">
                  <c:v>FEB</c:v>
                </c:pt>
                <c:pt idx="2">
                  <c:v>MAR</c:v>
                </c:pt>
              </c:strCache>
            </c:strRef>
          </c:cat>
          <c:val>
            <c:numRef>
              <c:f>Hoja1!$C$9:$E$9</c:f>
              <c:numCache>
                <c:formatCode>General</c:formatCode>
                <c:ptCount val="3"/>
                <c:pt idx="0">
                  <c:v>1325</c:v>
                </c:pt>
                <c:pt idx="1">
                  <c:v>816</c:v>
                </c:pt>
                <c:pt idx="2">
                  <c:v>597</c:v>
                </c:pt>
              </c:numCache>
            </c:numRef>
          </c:val>
        </c:ser>
        <c:ser>
          <c:idx val="3"/>
          <c:order val="3"/>
          <c:tx>
            <c:strRef>
              <c:f>Hoja1!$B$10</c:f>
              <c:strCache>
                <c:ptCount val="1"/>
                <c:pt idx="0">
                  <c:v>2018</c:v>
                </c:pt>
              </c:strCache>
            </c:strRef>
          </c:tx>
          <c:cat>
            <c:strRef>
              <c:f>Hoja1!$C$6:$E$6</c:f>
              <c:strCache>
                <c:ptCount val="3"/>
                <c:pt idx="0">
                  <c:v>ENE</c:v>
                </c:pt>
                <c:pt idx="1">
                  <c:v>FEB</c:v>
                </c:pt>
                <c:pt idx="2">
                  <c:v>MAR</c:v>
                </c:pt>
              </c:strCache>
            </c:strRef>
          </c:cat>
          <c:val>
            <c:numRef>
              <c:f>Hoja1!$C$10:$E$10</c:f>
              <c:numCache>
                <c:formatCode>General</c:formatCode>
                <c:ptCount val="3"/>
                <c:pt idx="0">
                  <c:v>693</c:v>
                </c:pt>
                <c:pt idx="1">
                  <c:v>376</c:v>
                </c:pt>
                <c:pt idx="2">
                  <c:v>320</c:v>
                </c:pt>
              </c:numCache>
            </c:numRef>
          </c:val>
        </c:ser>
        <c:dLbls>
          <c:showVal val="1"/>
        </c:dLbls>
        <c:overlap val="-25"/>
        <c:axId val="87390848"/>
        <c:axId val="87421312"/>
      </c:barChart>
      <c:catAx>
        <c:axId val="87390848"/>
        <c:scaling>
          <c:orientation val="minMax"/>
        </c:scaling>
        <c:axPos val="b"/>
        <c:numFmt formatCode="General" sourceLinked="1"/>
        <c:majorTickMark val="none"/>
        <c:tickLblPos val="nextTo"/>
        <c:crossAx val="87421312"/>
        <c:crosses val="autoZero"/>
        <c:auto val="1"/>
        <c:lblAlgn val="ctr"/>
        <c:lblOffset val="100"/>
      </c:catAx>
      <c:valAx>
        <c:axId val="87421312"/>
        <c:scaling>
          <c:orientation val="minMax"/>
        </c:scaling>
        <c:delete val="1"/>
        <c:axPos val="l"/>
        <c:numFmt formatCode="General" sourceLinked="1"/>
        <c:tickLblPos val="none"/>
        <c:crossAx val="87390848"/>
        <c:crosses val="autoZero"/>
        <c:crossBetween val="between"/>
      </c:valAx>
    </c:plotArea>
    <c:legend>
      <c:legendPos val="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MX"/>
  <c:chart>
    <c:title>
      <c:tx>
        <c:rich>
          <a:bodyPr/>
          <a:lstStyle/>
          <a:p>
            <a:pPr algn="ctr">
              <a:defRPr/>
            </a:pPr>
            <a:r>
              <a:rPr lang="es-MX" sz="1800" b="1" i="0" baseline="0" dirty="0" smtClean="0"/>
              <a:t>REVISIÓN DE PERSONAS </a:t>
            </a:r>
            <a:endParaRPr lang="es-MX" dirty="0" smtClean="0"/>
          </a:p>
          <a:p>
            <a:pPr algn="ctr">
              <a:defRPr/>
            </a:pPr>
            <a:r>
              <a:rPr lang="es-MX" sz="1800" b="1" i="0" baseline="0" dirty="0" smtClean="0"/>
              <a:t>TRIMESTRAL</a:t>
            </a:r>
            <a:endParaRPr lang="es-MX" sz="1800" b="1" i="0" baseline="0" dirty="0"/>
          </a:p>
        </c:rich>
      </c:tx>
    </c:title>
    <c:plotArea>
      <c:layout/>
      <c:barChart>
        <c:barDir val="col"/>
        <c:grouping val="clustered"/>
        <c:ser>
          <c:idx val="0"/>
          <c:order val="0"/>
          <c:tx>
            <c:strRef>
              <c:f>'REVISIOND DE PERSONAS'!$A$5</c:f>
              <c:strCache>
                <c:ptCount val="1"/>
                <c:pt idx="0">
                  <c:v>2015</c:v>
                </c:pt>
              </c:strCache>
            </c:strRef>
          </c:tx>
          <c:cat>
            <c:strRef>
              <c:f>'REVISIOND DE PERSONAS'!$B$4:$D$4</c:f>
              <c:strCache>
                <c:ptCount val="3"/>
                <c:pt idx="0">
                  <c:v>ABR</c:v>
                </c:pt>
                <c:pt idx="1">
                  <c:v>MAY</c:v>
                </c:pt>
                <c:pt idx="2">
                  <c:v>JUN</c:v>
                </c:pt>
              </c:strCache>
            </c:strRef>
          </c:cat>
          <c:val>
            <c:numRef>
              <c:f>'REVISIOND DE PERSONAS'!$B$5:$D$5</c:f>
              <c:numCache>
                <c:formatCode>General</c:formatCode>
                <c:ptCount val="3"/>
              </c:numCache>
            </c:numRef>
          </c:val>
        </c:ser>
        <c:ser>
          <c:idx val="1"/>
          <c:order val="1"/>
          <c:tx>
            <c:strRef>
              <c:f>'REVISIOND DE PERSONAS'!$A$6</c:f>
              <c:strCache>
                <c:ptCount val="1"/>
                <c:pt idx="0">
                  <c:v>2016</c:v>
                </c:pt>
              </c:strCache>
            </c:strRef>
          </c:tx>
          <c:cat>
            <c:strRef>
              <c:f>'REVISIOND DE PERSONAS'!$B$4:$D$4</c:f>
              <c:strCache>
                <c:ptCount val="3"/>
                <c:pt idx="0">
                  <c:v>ABR</c:v>
                </c:pt>
                <c:pt idx="1">
                  <c:v>MAY</c:v>
                </c:pt>
                <c:pt idx="2">
                  <c:v>JUN</c:v>
                </c:pt>
              </c:strCache>
            </c:strRef>
          </c:cat>
          <c:val>
            <c:numRef>
              <c:f>'REVISIOND DE PERSONAS'!$B$6:$D$6</c:f>
              <c:numCache>
                <c:formatCode>General</c:formatCode>
                <c:ptCount val="3"/>
                <c:pt idx="0">
                  <c:v>162</c:v>
                </c:pt>
                <c:pt idx="1">
                  <c:v>405</c:v>
                </c:pt>
                <c:pt idx="2">
                  <c:v>224</c:v>
                </c:pt>
              </c:numCache>
            </c:numRef>
          </c:val>
        </c:ser>
        <c:ser>
          <c:idx val="2"/>
          <c:order val="2"/>
          <c:tx>
            <c:strRef>
              <c:f>'REVISIOND DE PERSONAS'!$A$7</c:f>
              <c:strCache>
                <c:ptCount val="1"/>
                <c:pt idx="0">
                  <c:v>2017</c:v>
                </c:pt>
              </c:strCache>
            </c:strRef>
          </c:tx>
          <c:cat>
            <c:strRef>
              <c:f>'REVISIOND DE PERSONAS'!$B$4:$D$4</c:f>
              <c:strCache>
                <c:ptCount val="3"/>
                <c:pt idx="0">
                  <c:v>ABR</c:v>
                </c:pt>
                <c:pt idx="1">
                  <c:v>MAY</c:v>
                </c:pt>
                <c:pt idx="2">
                  <c:v>JUN</c:v>
                </c:pt>
              </c:strCache>
            </c:strRef>
          </c:cat>
          <c:val>
            <c:numRef>
              <c:f>'REVISIOND DE PERSONAS'!$B$7:$D$7</c:f>
              <c:numCache>
                <c:formatCode>General</c:formatCode>
                <c:ptCount val="3"/>
                <c:pt idx="0">
                  <c:v>927</c:v>
                </c:pt>
                <c:pt idx="1">
                  <c:v>790</c:v>
                </c:pt>
                <c:pt idx="2">
                  <c:v>524</c:v>
                </c:pt>
              </c:numCache>
            </c:numRef>
          </c:val>
        </c:ser>
        <c:ser>
          <c:idx val="3"/>
          <c:order val="3"/>
          <c:tx>
            <c:strRef>
              <c:f>'REVISIOND DE PERSONAS'!$A$8</c:f>
              <c:strCache>
                <c:ptCount val="1"/>
                <c:pt idx="0">
                  <c:v>2018</c:v>
                </c:pt>
              </c:strCache>
            </c:strRef>
          </c:tx>
          <c:cat>
            <c:strRef>
              <c:f>'REVISIOND DE PERSONAS'!$B$4:$D$4</c:f>
              <c:strCache>
                <c:ptCount val="3"/>
                <c:pt idx="0">
                  <c:v>ABR</c:v>
                </c:pt>
                <c:pt idx="1">
                  <c:v>MAY</c:v>
                </c:pt>
                <c:pt idx="2">
                  <c:v>JUN</c:v>
                </c:pt>
              </c:strCache>
            </c:strRef>
          </c:cat>
          <c:val>
            <c:numRef>
              <c:f>'REVISIOND DE PERSONAS'!$B$8:$D$8</c:f>
              <c:numCache>
                <c:formatCode>General</c:formatCode>
                <c:ptCount val="3"/>
                <c:pt idx="0">
                  <c:v>1387</c:v>
                </c:pt>
                <c:pt idx="1">
                  <c:v>999</c:v>
                </c:pt>
                <c:pt idx="2">
                  <c:v>474</c:v>
                </c:pt>
              </c:numCache>
            </c:numRef>
          </c:val>
        </c:ser>
        <c:dLbls>
          <c:showVal val="1"/>
        </c:dLbls>
        <c:overlap val="-25"/>
        <c:axId val="88564096"/>
        <c:axId val="88565632"/>
      </c:barChart>
      <c:catAx>
        <c:axId val="88564096"/>
        <c:scaling>
          <c:orientation val="minMax"/>
        </c:scaling>
        <c:axPos val="b"/>
        <c:numFmt formatCode="General" sourceLinked="1"/>
        <c:majorTickMark val="none"/>
        <c:tickLblPos val="nextTo"/>
        <c:crossAx val="88565632"/>
        <c:crosses val="autoZero"/>
        <c:auto val="1"/>
        <c:lblAlgn val="ctr"/>
        <c:lblOffset val="100"/>
      </c:catAx>
      <c:valAx>
        <c:axId val="88565632"/>
        <c:scaling>
          <c:orientation val="minMax"/>
        </c:scaling>
        <c:delete val="1"/>
        <c:axPos val="l"/>
        <c:numFmt formatCode="General" sourceLinked="1"/>
        <c:tickLblPos val="none"/>
        <c:crossAx val="88564096"/>
        <c:crosses val="autoZero"/>
        <c:crossBetween val="between"/>
      </c:valAx>
    </c:plotArea>
    <c:legend>
      <c:legendPos val="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PERSONAS</a:t>
            </a:r>
            <a:endParaRPr lang="es-MX" dirty="0" smtClean="0"/>
          </a:p>
          <a:p>
            <a:pPr>
              <a:defRPr/>
            </a:pPr>
            <a:r>
              <a:rPr lang="es-MX" sz="1800" b="1" i="0" baseline="0" dirty="0" smtClean="0"/>
              <a:t>TRIMESTRAL</a:t>
            </a:r>
            <a:endParaRPr lang="es-MX" sz="1800" b="1" i="0" baseline="0" dirty="0"/>
          </a:p>
        </c:rich>
      </c:tx>
    </c:title>
    <c:plotArea>
      <c:layout/>
      <c:barChart>
        <c:barDir val="col"/>
        <c:grouping val="clustered"/>
        <c:ser>
          <c:idx val="0"/>
          <c:order val="0"/>
          <c:tx>
            <c:strRef>
              <c:f>'REVISIOND DE PERSONAS'!$A$19</c:f>
              <c:strCache>
                <c:ptCount val="1"/>
                <c:pt idx="0">
                  <c:v>2015</c:v>
                </c:pt>
              </c:strCache>
            </c:strRef>
          </c:tx>
          <c:cat>
            <c:strRef>
              <c:f>'REVISIOND DE PERSONAS'!$B$18:$D$18</c:f>
              <c:strCache>
                <c:ptCount val="3"/>
                <c:pt idx="0">
                  <c:v>JUL</c:v>
                </c:pt>
                <c:pt idx="1">
                  <c:v>AGO</c:v>
                </c:pt>
                <c:pt idx="2">
                  <c:v>SEP</c:v>
                </c:pt>
              </c:strCache>
            </c:strRef>
          </c:cat>
          <c:val>
            <c:numRef>
              <c:f>'REVISIOND DE PERSONAS'!$B$19:$D$19</c:f>
              <c:numCache>
                <c:formatCode>General</c:formatCode>
                <c:ptCount val="3"/>
              </c:numCache>
            </c:numRef>
          </c:val>
        </c:ser>
        <c:ser>
          <c:idx val="1"/>
          <c:order val="1"/>
          <c:tx>
            <c:strRef>
              <c:f>'REVISIOND DE PERSONAS'!$A$20</c:f>
              <c:strCache>
                <c:ptCount val="1"/>
                <c:pt idx="0">
                  <c:v>2016</c:v>
                </c:pt>
              </c:strCache>
            </c:strRef>
          </c:tx>
          <c:cat>
            <c:strRef>
              <c:f>'REVISIOND DE PERSONAS'!$B$18:$D$18</c:f>
              <c:strCache>
                <c:ptCount val="3"/>
                <c:pt idx="0">
                  <c:v>JUL</c:v>
                </c:pt>
                <c:pt idx="1">
                  <c:v>AGO</c:v>
                </c:pt>
                <c:pt idx="2">
                  <c:v>SEP</c:v>
                </c:pt>
              </c:strCache>
            </c:strRef>
          </c:cat>
          <c:val>
            <c:numRef>
              <c:f>'REVISIOND DE PERSONAS'!$B$20:$D$20</c:f>
              <c:numCache>
                <c:formatCode>General</c:formatCode>
                <c:ptCount val="3"/>
                <c:pt idx="0">
                  <c:v>468</c:v>
                </c:pt>
                <c:pt idx="1">
                  <c:v>349</c:v>
                </c:pt>
                <c:pt idx="2">
                  <c:v>327</c:v>
                </c:pt>
              </c:numCache>
            </c:numRef>
          </c:val>
        </c:ser>
        <c:ser>
          <c:idx val="2"/>
          <c:order val="2"/>
          <c:tx>
            <c:strRef>
              <c:f>'REVISIOND DE PERSONAS'!$A$21</c:f>
              <c:strCache>
                <c:ptCount val="1"/>
                <c:pt idx="0">
                  <c:v>2017</c:v>
                </c:pt>
              </c:strCache>
            </c:strRef>
          </c:tx>
          <c:cat>
            <c:strRef>
              <c:f>'REVISIOND DE PERSONAS'!$B$18:$D$18</c:f>
              <c:strCache>
                <c:ptCount val="3"/>
                <c:pt idx="0">
                  <c:v>JUL</c:v>
                </c:pt>
                <c:pt idx="1">
                  <c:v>AGO</c:v>
                </c:pt>
                <c:pt idx="2">
                  <c:v>SEP</c:v>
                </c:pt>
              </c:strCache>
            </c:strRef>
          </c:cat>
          <c:val>
            <c:numRef>
              <c:f>'REVISIOND DE PERSONAS'!$B$21:$D$21</c:f>
              <c:numCache>
                <c:formatCode>General</c:formatCode>
                <c:ptCount val="3"/>
                <c:pt idx="0">
                  <c:v>440</c:v>
                </c:pt>
                <c:pt idx="1">
                  <c:v>465</c:v>
                </c:pt>
                <c:pt idx="2">
                  <c:v>261</c:v>
                </c:pt>
              </c:numCache>
            </c:numRef>
          </c:val>
        </c:ser>
        <c:ser>
          <c:idx val="3"/>
          <c:order val="3"/>
          <c:tx>
            <c:strRef>
              <c:f>'REVISIOND DE PERSONAS'!$A$22</c:f>
              <c:strCache>
                <c:ptCount val="1"/>
                <c:pt idx="0">
                  <c:v>2018</c:v>
                </c:pt>
              </c:strCache>
            </c:strRef>
          </c:tx>
          <c:cat>
            <c:strRef>
              <c:f>'REVISIOND DE PERSONAS'!$B$18:$D$18</c:f>
              <c:strCache>
                <c:ptCount val="3"/>
                <c:pt idx="0">
                  <c:v>JUL</c:v>
                </c:pt>
                <c:pt idx="1">
                  <c:v>AGO</c:v>
                </c:pt>
                <c:pt idx="2">
                  <c:v>SEP</c:v>
                </c:pt>
              </c:strCache>
            </c:strRef>
          </c:cat>
          <c:val>
            <c:numRef>
              <c:f>'REVISIOND DE PERSONAS'!$B$22:$D$22</c:f>
              <c:numCache>
                <c:formatCode>General</c:formatCode>
                <c:ptCount val="3"/>
                <c:pt idx="0">
                  <c:v>301</c:v>
                </c:pt>
                <c:pt idx="1">
                  <c:v>373</c:v>
                </c:pt>
                <c:pt idx="2">
                  <c:v>581</c:v>
                </c:pt>
              </c:numCache>
            </c:numRef>
          </c:val>
        </c:ser>
        <c:dLbls>
          <c:showVal val="1"/>
        </c:dLbls>
        <c:overlap val="-25"/>
        <c:axId val="88680320"/>
        <c:axId val="88681856"/>
      </c:barChart>
      <c:catAx>
        <c:axId val="88680320"/>
        <c:scaling>
          <c:orientation val="minMax"/>
        </c:scaling>
        <c:axPos val="b"/>
        <c:numFmt formatCode="General" sourceLinked="1"/>
        <c:majorTickMark val="none"/>
        <c:tickLblPos val="nextTo"/>
        <c:crossAx val="88681856"/>
        <c:crosses val="autoZero"/>
        <c:auto val="1"/>
        <c:lblAlgn val="ctr"/>
        <c:lblOffset val="100"/>
      </c:catAx>
      <c:valAx>
        <c:axId val="88681856"/>
        <c:scaling>
          <c:orientation val="minMax"/>
        </c:scaling>
        <c:delete val="1"/>
        <c:axPos val="l"/>
        <c:numFmt formatCode="General" sourceLinked="1"/>
        <c:tickLblPos val="none"/>
        <c:crossAx val="88680320"/>
        <c:crosses val="autoZero"/>
        <c:crossBetween val="between"/>
      </c:valAx>
    </c:plotArea>
    <c:legend>
      <c:legendPos val="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C0282-E62D-4416-8464-E4ADDAC32FE4}" type="datetimeFigureOut">
              <a:rPr lang="es-MX" smtClean="0"/>
              <a:pPr/>
              <a:t>07/01/2019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273EA-F973-4B9F-8652-4A27258A5F0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EC6281-E36C-4D29-BDFD-AD24E1EF050E}" type="datetimeFigureOut">
              <a:rPr lang="es-MX" smtClean="0"/>
              <a:pPr/>
              <a:t>07/01/2019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C6281-E36C-4D29-BDFD-AD24E1EF050E}" type="datetimeFigureOut">
              <a:rPr lang="es-MX" smtClean="0"/>
              <a:pPr/>
              <a:t>07/01/2019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7C2CE-CF48-4BF8-8419-957818B1B6B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395536" y="188640"/>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3" name="2 Rectángulo"/>
          <p:cNvSpPr/>
          <p:nvPr/>
        </p:nvSpPr>
        <p:spPr>
          <a:xfrm>
            <a:off x="857224" y="1428736"/>
            <a:ext cx="7500974" cy="3693319"/>
          </a:xfrm>
          <a:prstGeom prst="rect">
            <a:avLst/>
          </a:prstGeom>
        </p:spPr>
        <p:txBody>
          <a:bodyPr wrap="square">
            <a:spAutoFit/>
          </a:bodyPr>
          <a:lstStyle/>
          <a:p>
            <a:pPr algn="just"/>
            <a:r>
              <a:rPr lang="es-MX" dirty="0" smtClean="0"/>
              <a:t>El presente documento contiene información de acciones implementadas  dentro de las instalaciones de la Secretaria de Seguridad Pública Vialidad y Tránsito, así  como indicadores de resultados de las diferentes áreas establecidas dentro de la presente Secretaria, con base en el ejercicio de la función pública que les corresponde realizar mes con mes. </a:t>
            </a:r>
          </a:p>
          <a:p>
            <a:pPr algn="just"/>
            <a:endParaRPr lang="es-MX" dirty="0" smtClean="0"/>
          </a:p>
          <a:p>
            <a:pPr algn="just"/>
            <a:r>
              <a:rPr lang="es-MX" dirty="0" smtClean="0"/>
              <a:t>La información contenida comprende a la Administración 2015-2018, que va de Octubre del 2015 a  la fecha. </a:t>
            </a:r>
          </a:p>
          <a:p>
            <a:pPr algn="just"/>
            <a:endParaRPr lang="es-MX" dirty="0" smtClean="0"/>
          </a:p>
          <a:p>
            <a:pPr algn="just"/>
            <a:r>
              <a:rPr lang="es-MX" dirty="0" smtClean="0"/>
              <a:t>La fuente principal de información contenida en este documento, proviene de los informes mensuales que reportan cada una de las áreas de la Secretaría de Seguridad Pública Vialidad y Tránsito Municipal, los datos contenidos en este informe es responsabilidad de quien la proporciona.</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539552" y="404664"/>
          <a:ext cx="8136904"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755576" y="476672"/>
          <a:ext cx="7776864"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323528" y="548680"/>
          <a:ext cx="8208912"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1214414" y="785794"/>
          <a:ext cx="6786610"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115616" y="260648"/>
          <a:ext cx="7200800"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827584" y="476672"/>
          <a:ext cx="7128792"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1043608" y="476672"/>
          <a:ext cx="6984776"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0 Gráfico"/>
          <p:cNvGraphicFramePr/>
          <p:nvPr/>
        </p:nvGraphicFramePr>
        <p:xfrm>
          <a:off x="395536" y="476672"/>
          <a:ext cx="8136904" cy="59046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357290" y="928670"/>
          <a:ext cx="6786610"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899592" y="404664"/>
          <a:ext cx="7416824"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285728"/>
            <a:ext cx="8320438" cy="1754326"/>
          </a:xfrm>
          <a:prstGeom prst="rect">
            <a:avLst/>
          </a:prstGeom>
        </p:spPr>
        <p:txBody>
          <a:bodyPr wrap="square">
            <a:spAutoFit/>
          </a:bodyPr>
          <a:lstStyle/>
          <a:p>
            <a:pPr algn="just"/>
            <a:r>
              <a:rPr lang="es-MX" dirty="0" smtClean="0"/>
              <a:t>1.- MAPA GEODELICTIVO DE LOS ESPACIOS PÚBLICOS Y SUS ALREDEDORES.</a:t>
            </a:r>
          </a:p>
          <a:p>
            <a:pPr algn="just"/>
            <a:endParaRPr lang="es-MX" dirty="0" smtClean="0"/>
          </a:p>
          <a:p>
            <a:pPr algn="just"/>
            <a:r>
              <a:rPr lang="es-MX" dirty="0" smtClean="0"/>
              <a:t>* De manera diaria se lleva a cabo un mapeo dentro de las instalaciones de la Secretaria de Seguridad Pública con la cual se permita identificar las áreas y/o colonias con niveles de incidencia delictiva y realizar comparativos de forma diaria, mensual y anual. </a:t>
            </a:r>
            <a:endParaRPr lang="es-MX" dirty="0"/>
          </a:p>
        </p:txBody>
      </p:sp>
      <p:graphicFrame>
        <p:nvGraphicFramePr>
          <p:cNvPr id="5" name="1 Gráfico"/>
          <p:cNvGraphicFramePr/>
          <p:nvPr/>
        </p:nvGraphicFramePr>
        <p:xfrm>
          <a:off x="0" y="2060848"/>
          <a:ext cx="9145016"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899592" y="260648"/>
          <a:ext cx="7488832" cy="59766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1115616" y="476672"/>
          <a:ext cx="7128792"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1 Gráfico"/>
          <p:cNvGraphicFramePr/>
          <p:nvPr/>
        </p:nvGraphicFramePr>
        <p:xfrm>
          <a:off x="467544" y="476672"/>
          <a:ext cx="8208912" cy="576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1000100" y="500042"/>
          <a:ext cx="7358114"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539552" y="404664"/>
          <a:ext cx="8136904"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827584" y="332656"/>
          <a:ext cx="7632848"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Gráfico"/>
          <p:cNvGraphicFramePr/>
          <p:nvPr/>
        </p:nvGraphicFramePr>
        <p:xfrm>
          <a:off x="827584" y="548680"/>
          <a:ext cx="7560840" cy="54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3 Gráfico"/>
          <p:cNvGraphicFramePr/>
          <p:nvPr/>
        </p:nvGraphicFramePr>
        <p:xfrm>
          <a:off x="539552" y="404664"/>
          <a:ext cx="8136904"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0 Gráfico"/>
          <p:cNvGraphicFramePr/>
          <p:nvPr/>
        </p:nvGraphicFramePr>
        <p:xfrm>
          <a:off x="1214414" y="642918"/>
          <a:ext cx="7000924"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755576" y="404664"/>
          <a:ext cx="7056784" cy="576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467544" y="476672"/>
          <a:ext cx="792088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971600" y="476672"/>
          <a:ext cx="7704856"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899592" y="620688"/>
          <a:ext cx="7488832"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539552" y="620688"/>
          <a:ext cx="7776864"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785786" y="928670"/>
          <a:ext cx="7500990"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683568" y="404664"/>
          <a:ext cx="756084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611560" y="476672"/>
          <a:ext cx="7704856"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971600" y="548680"/>
          <a:ext cx="720080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755576" y="476673"/>
          <a:ext cx="792088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6 Gráfico"/>
          <p:cNvGraphicFramePr/>
          <p:nvPr/>
        </p:nvGraphicFramePr>
        <p:xfrm>
          <a:off x="683568" y="620688"/>
          <a:ext cx="7776864"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001029"/>
            <a:ext cx="8715404" cy="4524315"/>
          </a:xfrm>
          <a:prstGeom prst="rect">
            <a:avLst/>
          </a:prstGeom>
          <a:noFill/>
        </p:spPr>
        <p:txBody>
          <a:bodyPr wrap="square" rtlCol="0">
            <a:spAutoFit/>
          </a:bodyPr>
          <a:lstStyle/>
          <a:p>
            <a:pPr algn="just"/>
            <a:r>
              <a:rPr lang="es-MX" dirty="0" smtClean="0"/>
              <a:t>2.- FUNCIONAMIENTO DE NUEVAS DELEGACIONES DE POLICÍA</a:t>
            </a:r>
          </a:p>
          <a:p>
            <a:pPr algn="just"/>
            <a:r>
              <a:rPr lang="es-MX" dirty="0" smtClean="0"/>
              <a:t>Debido al crecimiento en la población del Municipio y la relación estrecha que se tiene con los diferentes niveles de gobierno, se estableció una instalación para el personal de la SEDENA con los cuales se realizan constantes operativos dentro del Municipio que favorecen a la disminución de los indicies delictivos dentro del Municipio. </a:t>
            </a:r>
          </a:p>
          <a:p>
            <a:pPr algn="just"/>
            <a:endParaRPr lang="es-MX" dirty="0" smtClean="0"/>
          </a:p>
          <a:p>
            <a:pPr algn="just"/>
            <a:r>
              <a:rPr lang="es-MX" dirty="0" smtClean="0"/>
              <a:t>3.- HABILITACIÓN DE CONSULTORIO MÉDICO EN LA SECRETARIA DE SEGURIDAD PÚBLICA VIALIDAD Y TRÁNSITO</a:t>
            </a:r>
          </a:p>
          <a:p>
            <a:pPr algn="just"/>
            <a:r>
              <a:rPr lang="es-MX" dirty="0" smtClean="0"/>
              <a:t>Durante el año 2017 se inicio la habilitación del consultorio médico el cual apoya en la realización de dictámenes médicos para personas que son detenidas dentro del Municipio por diferentes faltas y/o delitos.</a:t>
            </a:r>
          </a:p>
          <a:p>
            <a:pPr algn="just"/>
            <a:endParaRPr lang="es-MX" dirty="0" smtClean="0"/>
          </a:p>
          <a:p>
            <a:pPr algn="just"/>
            <a:r>
              <a:rPr lang="es-MX" dirty="0" smtClean="0"/>
              <a:t> </a:t>
            </a:r>
          </a:p>
          <a:p>
            <a:pPr algn="just"/>
            <a:r>
              <a:rPr lang="es-MX" dirty="0" smtClean="0"/>
              <a:t> </a:t>
            </a:r>
          </a:p>
          <a:p>
            <a:pPr algn="just"/>
            <a:endParaRPr lang="es-MX" dirty="0" smtClean="0"/>
          </a:p>
          <a:p>
            <a:pPr algn="just"/>
            <a:endParaRPr lang="es-MX" dirty="0"/>
          </a:p>
        </p:txBody>
      </p:sp>
      <p:pic>
        <p:nvPicPr>
          <p:cNvPr id="4"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251520" y="116632"/>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611560" y="476672"/>
          <a:ext cx="8064896"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916832"/>
            <a:ext cx="8358246" cy="3693319"/>
          </a:xfrm>
          <a:prstGeom prst="rect">
            <a:avLst/>
          </a:prstGeom>
        </p:spPr>
        <p:txBody>
          <a:bodyPr wrap="square">
            <a:spAutoFit/>
          </a:bodyPr>
          <a:lstStyle/>
          <a:p>
            <a:pPr algn="just"/>
            <a:r>
              <a:rPr lang="es-MX" dirty="0" smtClean="0"/>
              <a:t>4.- REHABILITACIÓN DE LAS CELDAS MUNICIPALES</a:t>
            </a:r>
          </a:p>
          <a:p>
            <a:pPr algn="just"/>
            <a:r>
              <a:rPr lang="es-MX" dirty="0" smtClean="0"/>
              <a:t>Como parte de las mejoras de la Secretaría de Seguridad Pública se llevo a cabo la ampliación y rehabilitación de las celdas Municipales con la finalidad de brindar las condiciones adecuadas para aquellas personas que fueran detenidas por algún motivo, contando con un área específica para menores de edad, mujeres y hombres, así como para personas </a:t>
            </a:r>
            <a:r>
              <a:rPr lang="es-MX" dirty="0" err="1" smtClean="0"/>
              <a:t>transgénero</a:t>
            </a:r>
            <a:r>
              <a:rPr lang="es-MX" dirty="0" smtClean="0"/>
              <a:t>.  </a:t>
            </a:r>
          </a:p>
          <a:p>
            <a:pPr algn="just"/>
            <a:endParaRPr lang="es-MX" dirty="0" smtClean="0"/>
          </a:p>
          <a:p>
            <a:pPr algn="just"/>
            <a:r>
              <a:rPr lang="es-MX" dirty="0" smtClean="0"/>
              <a:t>5.- IMPLEMENTAR OPERATIVOS DE DISUASIÓN.</a:t>
            </a:r>
          </a:p>
          <a:p>
            <a:pPr algn="just"/>
            <a:r>
              <a:rPr lang="es-MX" dirty="0" smtClean="0"/>
              <a:t>En coordinación con las diversas instituciones como SEDENA, Fuerza Civil, Agencia Estatal de Investigación, Agencia Estatal de Transporte entre otras se realizan operativos dentro del Municipio de manera constante, con los cuales se ha sido posible la recuperación de vehículos así como la detención de personas con ordenes pendientes de aprensión y/o por faltas administrativas. </a:t>
            </a:r>
          </a:p>
        </p:txBody>
      </p:sp>
      <p:pic>
        <p:nvPicPr>
          <p:cNvPr id="3"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323528" y="260648"/>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Gráfico"/>
          <p:cNvGraphicFramePr/>
          <p:nvPr/>
        </p:nvGraphicFramePr>
        <p:xfrm>
          <a:off x="467544" y="620688"/>
          <a:ext cx="8136904"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4 Gráfico"/>
          <p:cNvGraphicFramePr/>
          <p:nvPr/>
        </p:nvGraphicFramePr>
        <p:xfrm>
          <a:off x="539552" y="548680"/>
          <a:ext cx="8352928"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251520" y="476672"/>
          <a:ext cx="8424936"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928662" y="428604"/>
          <a:ext cx="7429552" cy="55721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755576" y="476672"/>
          <a:ext cx="7632848"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574</Words>
  <Application>Microsoft Office PowerPoint</Application>
  <PresentationFormat>Presentación en pantalla (4:3)</PresentationFormat>
  <Paragraphs>94</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Unico</dc:creator>
  <cp:lastModifiedBy>luis michel</cp:lastModifiedBy>
  <cp:revision>40</cp:revision>
  <dcterms:created xsi:type="dcterms:W3CDTF">2018-06-14T20:26:25Z</dcterms:created>
  <dcterms:modified xsi:type="dcterms:W3CDTF">2019-01-07T16:27:52Z</dcterms:modified>
</cp:coreProperties>
</file>